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app.xml" ContentType="application/vnd.openxmlformats-officedocument.extended-properties+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9144000" cy="5143500" type="screen16x9"/>
  <p:notesSz cx="6858000" cy="9144000"/>
  <p:defaultTextStyle>
    <a:defPPr>
      <a:defRPr lang="nb-NO"/>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E60000"/>
    <a:srgbClr val="FF9801"/>
    <a:srgbClr val="FFFF00"/>
    <a:srgbClr val="5EAACC"/>
    <a:srgbClr val="373C82"/>
    <a:srgbClr val="D7C826"/>
    <a:srgbClr val="FFFF47"/>
    <a:srgbClr val="FC6D02"/>
    <a:srgbClr val="FE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horzBarState="maximized">
    <p:restoredLeft autoAdjust="0" sz="20017"/>
    <p:restoredTop sz="94660"/>
  </p:normalViewPr>
  <p:slideViewPr>
    <p:cSldViewPr>
      <p:cViewPr varScale="1">
        <p:scale>
          <a:sx d="100" n="216"/>
          <a:sy d="100" n="216"/>
        </p:scale>
        <p:origin x="174" y="168"/>
      </p:cViewPr>
      <p:guideLst>
        <p:guide orient="horz" pos="1620"/>
        <p:guide pos="2880"/>
      </p:guideLst>
    </p:cSldViewPr>
  </p:slideViewPr>
  <p:outlineViewPr>
    <p:cViewPr>
      <p:scale>
        <a:sx d="100" n="33"/>
        <a:sy d="100" n="33"/>
      </p:scale>
      <p:origin x="0" y="0"/>
    </p:cViewPr>
  </p:outlineViewPr>
  <p:notesTextViewPr>
    <p:cViewPr>
      <p:scale>
        <a:sx d="2" n="3"/>
        <a:sy d="2" n="3"/>
      </p:scale>
      <p:origin x="0" y="0"/>
    </p:cViewPr>
  </p:notesTextViewPr>
  <p:sorterViewPr>
    <p:cViewPr>
      <p:scale>
        <a:sx d="100" n="100"/>
        <a:sy d="100" n="100"/>
      </p:scale>
      <p:origin x="0" y="0"/>
    </p:cViewPr>
  </p:sorterViewPr>
  <p:notesViewPr>
    <p:cSldViewPr>
      <p:cViewPr varScale="1">
        <p:scale>
          <a:sx d="100" n="100"/>
          <a:sy d="100" n="100"/>
        </p:scale>
        <p:origin x="3552" y="78"/>
      </p:cViewPr>
      <p:guideLst/>
    </p:cSldViewPr>
  </p:notesViewPr>
  <p:gridSpacing cx="72008" cy="72008"/>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slide" Target="slides/slide52.xml" /><Relationship Id="rId54" Type="http://schemas.openxmlformats.org/officeDocument/2006/relationships/slide" Target="slides/slide53.xml" /><Relationship Id="rId58" Type="http://schemas.openxmlformats.org/officeDocument/2006/relationships/tableStyles" Target="tableStyles.xml" /><Relationship Id="rId57" Type="http://schemas.openxmlformats.org/officeDocument/2006/relationships/theme" Target="theme/theme1.xml" /><Relationship Id="rId1" Type="http://schemas.openxmlformats.org/officeDocument/2006/relationships/slideMaster" Target="slideMasters/slideMaster1.xml" /><Relationship Id="rId56" Type="http://schemas.openxmlformats.org/officeDocument/2006/relationships/viewProps" Target="viewProps.xml" /><Relationship Id="rId55"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tat">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p>
            <a:fld id="{D0A4A8DA-BF2F-4BF9-8F33-A699554A64C3}" type="datetimeFigureOut">
              <a:rPr lang="nb-NO" smtClean="0"/>
              <a:t>14.02.2020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lvl1pPr>
              <a:defRPr/>
            </a:lvl1pPr>
          </a:lstStyle>
          <a:p>
            <a:r>
              <a:rPr lang="nb-NO" dirty="0" smtClean="0"/>
              <a:t>Kilde:</a:t>
            </a:r>
            <a:endParaRPr lang="nb-NO" dirty="0"/>
          </a:p>
        </p:txBody>
      </p:sp>
      <p:pic>
        <p:nvPicPr>
          <p:cNvPr id="6"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p:cNvSpPr>
            <a:spLocks noGrp="1"/>
          </p:cNvSpPr>
          <p:nvPr>
            <p:ph type="body" sz="quarter" idx="13" hasCustomPrompt="1"/>
          </p:nvPr>
        </p:nvSpPr>
        <p:spPr>
          <a:xfrm>
            <a:off x="737820" y="1260605"/>
            <a:ext cx="8154284" cy="2139729"/>
          </a:xfrm>
        </p:spPr>
        <p:txBody>
          <a:bodyPr>
            <a:normAutofit/>
          </a:bodyPr>
          <a:lstStyle>
            <a:lvl1pPr marL="0" indent="0">
              <a:buNone/>
              <a:defRPr sz="3200" b="0" baseline="0">
                <a:solidFill>
                  <a:schemeClr val="tx1"/>
                </a:solidFill>
                <a:latin typeface="Arial" panose="020B0604020202020204" pitchFamily="34" charset="0"/>
                <a:cs typeface="Arial" panose="020B0604020202020204" pitchFamily="34" charset="0"/>
              </a:defRPr>
            </a:lvl1pPr>
          </a:lstStyle>
          <a:p>
            <a:pPr lvl="0"/>
            <a:r>
              <a:rPr lang="nb-NO" dirty="0" smtClean="0"/>
              <a:t>Her kommer et sitat eller en setning du vil vektlegge eller framheve.</a:t>
            </a:r>
            <a:endParaRPr lang="nb-NO" dirty="0"/>
          </a:p>
        </p:txBody>
      </p:sp>
      <p:sp>
        <p:nvSpPr>
          <p:cNvPr id="13" name="Plassholder for tekst 12"/>
          <p:cNvSpPr>
            <a:spLocks noGrp="1"/>
          </p:cNvSpPr>
          <p:nvPr>
            <p:ph type="body" sz="quarter" idx="14" hasCustomPrompt="1"/>
          </p:nvPr>
        </p:nvSpPr>
        <p:spPr>
          <a:xfrm>
            <a:off x="737820" y="3471274"/>
            <a:ext cx="8154284" cy="463401"/>
          </a:xfrm>
        </p:spPr>
        <p:txBody>
          <a:bodyPr>
            <a:noAutofit/>
          </a:bodyPr>
          <a:lstStyle>
            <a:lvl1pPr marL="0" indent="0">
              <a:buNone/>
              <a:defRPr sz="2800" b="1" baseline="0">
                <a:solidFill>
                  <a:srgbClr val="5650A4"/>
                </a:solidFill>
                <a:latin typeface="Arial" panose="020B0604020202020204" pitchFamily="34" charset="0"/>
                <a:cs typeface="Arial" panose="020B0604020202020204" pitchFamily="34" charset="0"/>
              </a:defRPr>
            </a:lvl1pPr>
          </a:lstStyle>
          <a:p>
            <a:pPr lvl="0"/>
            <a:r>
              <a:rPr lang="nb-NO" dirty="0" smtClean="0"/>
              <a:t>Person eller kilde her</a:t>
            </a:r>
            <a:endParaRPr lang="nb-NO" dirty="0"/>
          </a:p>
        </p:txBody>
      </p:sp>
      <p:sp>
        <p:nvSpPr>
          <p:cNvPr id="2" name="TekstSylinder 1"/>
          <p:cNvSpPr txBox="1"/>
          <p:nvPr userDrawn="1"/>
        </p:nvSpPr>
        <p:spPr>
          <a:xfrm>
            <a:off x="251520" y="915566"/>
            <a:ext cx="277688" cy="1798112"/>
          </a:xfrm>
          <a:prstGeom prst="rect">
            <a:avLst/>
          </a:prstGeom>
          <a:noFill/>
        </p:spPr>
        <p:txBody>
          <a:bodyPr wrap="square" lIns="0" tIns="36000" rIns="216000" bIns="36000" rtlCol="0">
            <a:spAutoFit/>
          </a:bodyPr>
          <a:lstStyle/>
          <a:p>
            <a:pPr>
              <a:lnSpc>
                <a:spcPct val="130000"/>
              </a:lnSpc>
              <a:spcBef>
                <a:spcPts val="1000"/>
              </a:spcBef>
            </a:pPr>
            <a:r>
              <a:rPr lang="nb-NO" sz="9600" b="0" i="0" kern="1200" dirty="0" smtClean="0">
                <a:solidFill>
                  <a:schemeClr val="tx1"/>
                </a:solidFill>
                <a:effectLst/>
                <a:latin typeface="+mn-lt"/>
                <a:ea typeface="+mn-ea"/>
                <a:cs typeface="+mn-cs"/>
              </a:rPr>
              <a:t>”</a:t>
            </a:r>
            <a:endParaRPr lang="nb-NO" sz="9600" b="1" dirty="0">
              <a:solidFill>
                <a:schemeClr val="tx1"/>
              </a:solidFill>
              <a:latin typeface="+mj-lt"/>
            </a:endParaRPr>
          </a:p>
        </p:txBody>
      </p:sp>
    </p:spTree>
    <p:extLst>
      <p:ext uri="{BB962C8B-B14F-4D97-AF65-F5344CB8AC3E}">
        <p14:creationId xmlns:p14="http://schemas.microsoft.com/office/powerpoint/2010/main" val="19087239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tater">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p>
            <a:fld id="{D0A4A8DA-BF2F-4BF9-8F33-A699554A64C3}" type="datetimeFigureOut">
              <a:rPr lang="nb-NO" smtClean="0"/>
              <a:t>14.02.2020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lvl1pPr>
              <a:defRPr/>
            </a:lvl1pPr>
          </a:lstStyle>
          <a:p>
            <a:r>
              <a:rPr lang="nb-NO" dirty="0" smtClean="0"/>
              <a:t>Kilde:</a:t>
            </a:r>
            <a:endParaRPr lang="nb-NO" dirty="0"/>
          </a:p>
        </p:txBody>
      </p:sp>
      <p:pic>
        <p:nvPicPr>
          <p:cNvPr id="6"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p:cNvSpPr>
            <a:spLocks noGrp="1"/>
          </p:cNvSpPr>
          <p:nvPr>
            <p:ph type="body" sz="quarter" idx="13" hasCustomPrompt="1"/>
          </p:nvPr>
        </p:nvSpPr>
        <p:spPr>
          <a:xfrm>
            <a:off x="737820" y="1085236"/>
            <a:ext cx="3834180" cy="2823313"/>
          </a:xfrm>
        </p:spPr>
        <p:txBody>
          <a:bodyPr>
            <a:noAutofit/>
          </a:bodyPr>
          <a:lstStyle>
            <a:lvl1pPr marL="0" indent="0">
              <a:buNone/>
              <a:defRPr sz="2800" b="0" baseline="0">
                <a:solidFill>
                  <a:schemeClr val="tx1"/>
                </a:solidFill>
                <a:latin typeface="Arial" panose="020B0604020202020204" pitchFamily="34" charset="0"/>
                <a:cs typeface="Arial" panose="020B0604020202020204" pitchFamily="34" charset="0"/>
              </a:defRPr>
            </a:lvl1pPr>
          </a:lstStyle>
          <a:p>
            <a:pPr lvl="0"/>
            <a:r>
              <a:rPr lang="nb-NO" dirty="0" smtClean="0"/>
              <a:t>Her kommer et sitat eller en setning du vil vektlegge eller framheve.</a:t>
            </a:r>
            <a:endParaRPr lang="nb-NO" dirty="0"/>
          </a:p>
        </p:txBody>
      </p:sp>
      <p:sp>
        <p:nvSpPr>
          <p:cNvPr id="13" name="Plassholder for tekst 12"/>
          <p:cNvSpPr>
            <a:spLocks noGrp="1"/>
          </p:cNvSpPr>
          <p:nvPr>
            <p:ph type="body" sz="quarter" idx="14" hasCustomPrompt="1"/>
          </p:nvPr>
        </p:nvSpPr>
        <p:spPr>
          <a:xfrm>
            <a:off x="737820" y="3939901"/>
            <a:ext cx="3834180" cy="827362"/>
          </a:xfrm>
        </p:spPr>
        <p:txBody>
          <a:bodyPr>
            <a:noAutofit/>
          </a:bodyPr>
          <a:lstStyle>
            <a:lvl1pPr marL="0" indent="0">
              <a:buNone/>
              <a:defRPr sz="2400" b="1" baseline="0">
                <a:solidFill>
                  <a:srgbClr val="5650A4"/>
                </a:solidFill>
                <a:latin typeface="Arial" panose="020B0604020202020204" pitchFamily="34" charset="0"/>
                <a:cs typeface="Arial" panose="020B0604020202020204" pitchFamily="34" charset="0"/>
              </a:defRPr>
            </a:lvl1pPr>
          </a:lstStyle>
          <a:p>
            <a:pPr lvl="0"/>
            <a:r>
              <a:rPr lang="nb-NO" dirty="0" smtClean="0"/>
              <a:t>Person her</a:t>
            </a:r>
            <a:endParaRPr lang="nb-NO" dirty="0"/>
          </a:p>
        </p:txBody>
      </p:sp>
      <p:sp>
        <p:nvSpPr>
          <p:cNvPr id="2" name="TekstSylinder 1"/>
          <p:cNvSpPr txBox="1"/>
          <p:nvPr userDrawn="1"/>
        </p:nvSpPr>
        <p:spPr>
          <a:xfrm>
            <a:off x="359933" y="786430"/>
            <a:ext cx="277688" cy="1510597"/>
          </a:xfrm>
          <a:prstGeom prst="rect">
            <a:avLst/>
          </a:prstGeom>
          <a:noFill/>
        </p:spPr>
        <p:txBody>
          <a:bodyPr wrap="square" lIns="0" tIns="36000" rIns="216000" bIns="36000" rtlCol="0">
            <a:spAutoFit/>
          </a:bodyPr>
          <a:lstStyle/>
          <a:p>
            <a:pPr>
              <a:lnSpc>
                <a:spcPct val="130000"/>
              </a:lnSpc>
              <a:spcBef>
                <a:spcPts val="1000"/>
              </a:spcBef>
            </a:pPr>
            <a:r>
              <a:rPr lang="nb-NO" sz="8000" b="0" i="0" kern="1200" dirty="0" smtClean="0">
                <a:solidFill>
                  <a:schemeClr val="tx1"/>
                </a:solidFill>
                <a:effectLst/>
                <a:latin typeface="+mn-lt"/>
                <a:ea typeface="+mn-ea"/>
                <a:cs typeface="+mn-cs"/>
              </a:rPr>
              <a:t>”</a:t>
            </a:r>
            <a:endParaRPr lang="nb-NO" sz="8000" b="1" dirty="0">
              <a:solidFill>
                <a:schemeClr val="tx1"/>
              </a:solidFill>
              <a:latin typeface="+mj-lt"/>
            </a:endParaRPr>
          </a:p>
        </p:txBody>
      </p:sp>
      <p:sp>
        <p:nvSpPr>
          <p:cNvPr id="14" name="Plassholder for tekst 10"/>
          <p:cNvSpPr>
            <a:spLocks noGrp="1"/>
          </p:cNvSpPr>
          <p:nvPr>
            <p:ph type="body" sz="quarter" idx="15" hasCustomPrompt="1"/>
          </p:nvPr>
        </p:nvSpPr>
        <p:spPr>
          <a:xfrm>
            <a:off x="5057924" y="1085236"/>
            <a:ext cx="3834180" cy="2823313"/>
          </a:xfrm>
        </p:spPr>
        <p:txBody>
          <a:bodyPr>
            <a:noAutofit/>
          </a:bodyPr>
          <a:lstStyle>
            <a:lvl1pPr marL="0" indent="0">
              <a:buNone/>
              <a:defRPr sz="2800" b="0" baseline="0">
                <a:solidFill>
                  <a:schemeClr val="tx1"/>
                </a:solidFill>
                <a:latin typeface="Arial" panose="020B0604020202020204" pitchFamily="34" charset="0"/>
                <a:cs typeface="Arial" panose="020B0604020202020204" pitchFamily="34" charset="0"/>
              </a:defRPr>
            </a:lvl1pPr>
          </a:lstStyle>
          <a:p>
            <a:pPr lvl="0"/>
            <a:r>
              <a:rPr lang="nb-NO" dirty="0" smtClean="0"/>
              <a:t>Her kommer et sitat eller en setning du vil vektlegge eller framheve.</a:t>
            </a:r>
            <a:endParaRPr lang="nb-NO" dirty="0"/>
          </a:p>
        </p:txBody>
      </p:sp>
      <p:sp>
        <p:nvSpPr>
          <p:cNvPr id="15" name="Plassholder for tekst 12"/>
          <p:cNvSpPr>
            <a:spLocks noGrp="1"/>
          </p:cNvSpPr>
          <p:nvPr>
            <p:ph type="body" sz="quarter" idx="16" hasCustomPrompt="1"/>
          </p:nvPr>
        </p:nvSpPr>
        <p:spPr>
          <a:xfrm>
            <a:off x="5057924" y="3939901"/>
            <a:ext cx="3834180" cy="827361"/>
          </a:xfrm>
        </p:spPr>
        <p:txBody>
          <a:bodyPr>
            <a:noAutofit/>
          </a:bodyPr>
          <a:lstStyle>
            <a:lvl1pPr marL="0" indent="0">
              <a:buNone/>
              <a:defRPr sz="2400" b="1" baseline="0">
                <a:solidFill>
                  <a:srgbClr val="5650A4"/>
                </a:solidFill>
                <a:latin typeface="Arial" panose="020B0604020202020204" pitchFamily="34" charset="0"/>
                <a:cs typeface="Arial" panose="020B0604020202020204" pitchFamily="34" charset="0"/>
              </a:defRPr>
            </a:lvl1pPr>
          </a:lstStyle>
          <a:p>
            <a:pPr lvl="0"/>
            <a:r>
              <a:rPr lang="nb-NO" dirty="0" smtClean="0"/>
              <a:t>Person her</a:t>
            </a:r>
            <a:endParaRPr lang="nb-NO" dirty="0"/>
          </a:p>
        </p:txBody>
      </p:sp>
      <p:sp>
        <p:nvSpPr>
          <p:cNvPr id="16" name="TekstSylinder 15"/>
          <p:cNvSpPr txBox="1"/>
          <p:nvPr userDrawn="1"/>
        </p:nvSpPr>
        <p:spPr>
          <a:xfrm>
            <a:off x="4680037" y="786430"/>
            <a:ext cx="277688" cy="1510597"/>
          </a:xfrm>
          <a:prstGeom prst="rect">
            <a:avLst/>
          </a:prstGeom>
          <a:noFill/>
        </p:spPr>
        <p:txBody>
          <a:bodyPr wrap="square" lIns="0" tIns="36000" rIns="216000" bIns="36000" rtlCol="0">
            <a:spAutoFit/>
          </a:bodyPr>
          <a:lstStyle/>
          <a:p>
            <a:pPr>
              <a:lnSpc>
                <a:spcPct val="130000"/>
              </a:lnSpc>
              <a:spcBef>
                <a:spcPts val="1000"/>
              </a:spcBef>
            </a:pPr>
            <a:r>
              <a:rPr lang="nb-NO" sz="8000" b="0" i="0" kern="1200" dirty="0" smtClean="0">
                <a:solidFill>
                  <a:schemeClr val="tx1"/>
                </a:solidFill>
                <a:effectLst/>
                <a:latin typeface="+mn-lt"/>
                <a:ea typeface="+mn-ea"/>
                <a:cs typeface="+mn-cs"/>
              </a:rPr>
              <a:t>”</a:t>
            </a:r>
            <a:endParaRPr lang="nb-NO" sz="9600" b="1" dirty="0">
              <a:solidFill>
                <a:schemeClr val="tx1"/>
              </a:solidFill>
              <a:latin typeface="+mj-lt"/>
            </a:endParaRPr>
          </a:p>
        </p:txBody>
      </p:sp>
    </p:spTree>
    <p:extLst>
      <p:ext uri="{BB962C8B-B14F-4D97-AF65-F5344CB8AC3E}">
        <p14:creationId xmlns:p14="http://schemas.microsoft.com/office/powerpoint/2010/main" val="1421433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e med tekst 2">
    <p:spTree>
      <p:nvGrpSpPr>
        <p:cNvPr id="1" name=""/>
        <p:cNvGrpSpPr/>
        <p:nvPr/>
      </p:nvGrpSpPr>
      <p:grpSpPr>
        <a:xfrm>
          <a:off x="0" y="0"/>
          <a:ext cx="0" cy="0"/>
          <a:chOff x="0" y="0"/>
          <a:chExt cx="0" cy="0"/>
        </a:xfrm>
      </p:grpSpPr>
      <p:sp>
        <p:nvSpPr>
          <p:cNvPr id="2" name="Tittel 1"/>
          <p:cNvSpPr>
            <a:spLocks noGrp="1"/>
          </p:cNvSpPr>
          <p:nvPr>
            <p:ph type="title"/>
          </p:nvPr>
        </p:nvSpPr>
        <p:spPr>
          <a:xfrm>
            <a:off x="3923928" y="257350"/>
            <a:ext cx="4032072" cy="946248"/>
          </a:xfrm>
        </p:spPr>
        <p:txBody>
          <a:bodyPr anchor="b">
            <a:noAutofit/>
          </a:bodyPr>
          <a:lstStyle>
            <a:lvl1pPr algn="l">
              <a:defRPr sz="3200" b="1">
                <a:solidFill>
                  <a:srgbClr val="5650A4"/>
                </a:solidFill>
              </a:defRPr>
            </a:lvl1pPr>
          </a:lstStyle>
          <a:p>
            <a:r>
              <a:rPr lang="nb-NO" smtClean="0"/>
              <a:t>Klikk for å redigere tittelstil</a:t>
            </a:r>
            <a:endParaRPr lang="nb-NO" dirty="0"/>
          </a:p>
        </p:txBody>
      </p:sp>
      <p:sp>
        <p:nvSpPr>
          <p:cNvPr id="5" name="Plassholder for dato 4"/>
          <p:cNvSpPr>
            <a:spLocks noGrp="1"/>
          </p:cNvSpPr>
          <p:nvPr>
            <p:ph type="dt" sz="half" idx="10"/>
          </p:nvPr>
        </p:nvSpPr>
        <p:spPr/>
        <p:txBody>
          <a:bodyPr/>
          <a:lstStyle/>
          <a:p>
            <a:fld id="{D0A4A8DA-BF2F-4BF9-8F33-A699554A64C3}" type="datetimeFigureOut">
              <a:rPr lang="nb-NO" smtClean="0"/>
              <a:t>14.02.2020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lvl1pPr>
              <a:defRPr/>
            </a:lvl1pPr>
          </a:lstStyle>
          <a:p>
            <a:r>
              <a:rPr lang="nb-NO" dirty="0" smtClean="0"/>
              <a:t>Kilde:</a:t>
            </a:r>
            <a:endParaRPr lang="nb-NO" dirty="0"/>
          </a:p>
        </p:txBody>
      </p:sp>
      <p:pic>
        <p:nvPicPr>
          <p:cNvPr id="8"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13" name="Plassholder for bilde 12"/>
          <p:cNvSpPr>
            <a:spLocks noGrp="1"/>
          </p:cNvSpPr>
          <p:nvPr>
            <p:ph type="pic" sz="quarter" idx="13" hasCustomPrompt="1"/>
          </p:nvPr>
        </p:nvSpPr>
        <p:spPr>
          <a:xfrm>
            <a:off x="-1" y="-5138"/>
            <a:ext cx="3851921" cy="5148637"/>
          </a:xfrm>
          <a:custGeom>
            <a:avLst/>
            <a:gdLst>
              <a:gd name="connsiteX0" fmla="*/ 0 w 3995937"/>
              <a:gd name="connsiteY0" fmla="*/ 0 h 5143500"/>
              <a:gd name="connsiteX1" fmla="*/ 1997969 w 3995937"/>
              <a:gd name="connsiteY1" fmla="*/ 0 h 5143500"/>
              <a:gd name="connsiteX2" fmla="*/ 3995937 w 3995937"/>
              <a:gd name="connsiteY2" fmla="*/ 2571750 h 5143500"/>
              <a:gd name="connsiteX3" fmla="*/ 1997969 w 3995937"/>
              <a:gd name="connsiteY3" fmla="*/ 5143500 h 5143500"/>
              <a:gd name="connsiteX4" fmla="*/ 0 w 3995937"/>
              <a:gd name="connsiteY4" fmla="*/ 5143500 h 5143500"/>
              <a:gd name="connsiteX5" fmla="*/ 0 w 3995937"/>
              <a:gd name="connsiteY5" fmla="*/ 0 h 5143500"/>
              <a:gd name="connsiteX0" fmla="*/ 0 w 3995937"/>
              <a:gd name="connsiteY0" fmla="*/ 5137 h 5148637"/>
              <a:gd name="connsiteX1" fmla="*/ 3092167 w 3995937"/>
              <a:gd name="connsiteY1" fmla="*/ 0 h 5148637"/>
              <a:gd name="connsiteX2" fmla="*/ 3995937 w 3995937"/>
              <a:gd name="connsiteY2" fmla="*/ 2576887 h 5148637"/>
              <a:gd name="connsiteX3" fmla="*/ 1997969 w 3995937"/>
              <a:gd name="connsiteY3" fmla="*/ 5148637 h 5148637"/>
              <a:gd name="connsiteX4" fmla="*/ 0 w 3995937"/>
              <a:gd name="connsiteY4" fmla="*/ 5148637 h 5148637"/>
              <a:gd name="connsiteX5" fmla="*/ 0 w 3995937"/>
              <a:gd name="connsiteY5" fmla="*/ 5137 h 5148637"/>
              <a:gd name="connsiteX0" fmla="*/ 0 w 3995937"/>
              <a:gd name="connsiteY0" fmla="*/ 5137 h 5148637"/>
              <a:gd name="connsiteX1" fmla="*/ 3092167 w 3995937"/>
              <a:gd name="connsiteY1" fmla="*/ 0 h 5148637"/>
              <a:gd name="connsiteX2" fmla="*/ 3995937 w 3995937"/>
              <a:gd name="connsiteY2" fmla="*/ 2576887 h 5148637"/>
              <a:gd name="connsiteX3" fmla="*/ 3087029 w 3995937"/>
              <a:gd name="connsiteY3" fmla="*/ 5148637 h 5148637"/>
              <a:gd name="connsiteX4" fmla="*/ 0 w 3995937"/>
              <a:gd name="connsiteY4" fmla="*/ 5148637 h 5148637"/>
              <a:gd name="connsiteX5" fmla="*/ 0 w 3995937"/>
              <a:gd name="connsiteY5" fmla="*/ 5137 h 514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5937" h="5148637">
                <a:moveTo>
                  <a:pt x="0" y="5137"/>
                </a:moveTo>
                <a:lnTo>
                  <a:pt x="3092167" y="0"/>
                </a:lnTo>
                <a:lnTo>
                  <a:pt x="3995937" y="2576887"/>
                </a:lnTo>
                <a:lnTo>
                  <a:pt x="3087029" y="5148637"/>
                </a:lnTo>
                <a:lnTo>
                  <a:pt x="0" y="5148637"/>
                </a:lnTo>
                <a:lnTo>
                  <a:pt x="0" y="5137"/>
                </a:lnTo>
                <a:close/>
              </a:path>
            </a:pathLst>
          </a:custGeom>
          <a:pattFill prst="pct20">
            <a:fgClr>
              <a:srgbClr val="5B55BE"/>
            </a:fgClr>
            <a:bgClr>
              <a:schemeClr val="bg1"/>
            </a:bgClr>
          </a:pattFill>
          <a:ln>
            <a:noFill/>
          </a:ln>
        </p:spPr>
        <p:txBody>
          <a:bodyPr>
            <a:normAutofit/>
          </a:bodyPr>
          <a:lstStyle>
            <a:lvl1pPr marL="0" indent="0">
              <a:buNone/>
              <a:defRPr sz="2400">
                <a:latin typeface="Arial" panose="020B0604020202020204" pitchFamily="34" charset="0"/>
                <a:cs typeface="Arial" panose="020B0604020202020204" pitchFamily="34" charset="0"/>
              </a:defRPr>
            </a:lvl1pPr>
          </a:lstStyle>
          <a:p>
            <a:r>
              <a:rPr lang="nb-NO" dirty="0" smtClean="0"/>
              <a:t>Klikk for å legge til bilde</a:t>
            </a:r>
            <a:endParaRPr lang="nb-NO" dirty="0"/>
          </a:p>
        </p:txBody>
      </p:sp>
      <p:sp>
        <p:nvSpPr>
          <p:cNvPr id="15" name="Plassholder for tekst 14"/>
          <p:cNvSpPr>
            <a:spLocks noGrp="1"/>
          </p:cNvSpPr>
          <p:nvPr>
            <p:ph type="body" sz="quarter" idx="14"/>
          </p:nvPr>
        </p:nvSpPr>
        <p:spPr>
          <a:xfrm>
            <a:off x="3923928" y="1419225"/>
            <a:ext cx="4968176" cy="3240088"/>
          </a:xfrm>
        </p:spPr>
        <p:txBody>
          <a:bodyPr>
            <a:normAutofit/>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21805741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noAutofit/>
          </a:bodyPr>
          <a:lstStyle>
            <a:lvl1pPr algn="l">
              <a:defRPr sz="2800" b="1">
                <a:solidFill>
                  <a:srgbClr val="5650A4"/>
                </a:solidFill>
              </a:defRPr>
            </a:lvl1pPr>
          </a:lstStyle>
          <a:p>
            <a:r>
              <a:rPr lang="nb-NO" smtClean="0"/>
              <a:t>Klikk for å redigere tittelstil</a:t>
            </a:r>
            <a:endParaRPr lang="nb-NO" dirty="0"/>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
        <p:nvSpPr>
          <p:cNvPr id="4" name="Plassholder for tekst 3"/>
          <p:cNvSpPr>
            <a:spLocks noGrp="1"/>
          </p:cNvSpPr>
          <p:nvPr>
            <p:ph type="body" sz="half" idx="2"/>
          </p:nvPr>
        </p:nvSpPr>
        <p:spPr>
          <a:xfrm>
            <a:off x="1792288" y="4080273"/>
            <a:ext cx="5486400" cy="548877"/>
          </a:xfrm>
        </p:spPr>
        <p:txBody>
          <a:bodyPr>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D0A4A8DA-BF2F-4BF9-8F33-A699554A64C3}" type="datetimeFigureOut">
              <a:rPr lang="nb-NO" smtClean="0"/>
              <a:t>14.02.2020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D761B3A-94EC-4BDB-B423-AADEFBC009F6}" type="slidenum">
              <a:rPr lang="nb-NO" smtClean="0"/>
              <a:t>‹#›</a:t>
            </a:fld>
            <a:endParaRPr lang="nb-NO" dirty="0"/>
          </a:p>
        </p:txBody>
      </p:sp>
      <p:pic>
        <p:nvPicPr>
          <p:cNvPr id="8"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9589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gram og tekst">
    <p:spTree>
      <p:nvGrpSpPr>
        <p:cNvPr id="1" name=""/>
        <p:cNvGrpSpPr/>
        <p:nvPr/>
      </p:nvGrpSpPr>
      <p:grpSpPr>
        <a:xfrm>
          <a:off x="0" y="0"/>
          <a:ext cx="0" cy="0"/>
          <a:chOff x="0" y="0"/>
          <a:chExt cx="0" cy="0"/>
        </a:xfrm>
      </p:grpSpPr>
      <p:sp>
        <p:nvSpPr>
          <p:cNvPr id="2" name="Tittel 1"/>
          <p:cNvSpPr>
            <a:spLocks noGrp="1"/>
          </p:cNvSpPr>
          <p:nvPr>
            <p:ph type="title"/>
          </p:nvPr>
        </p:nvSpPr>
        <p:spPr>
          <a:xfrm>
            <a:off x="467543" y="411510"/>
            <a:ext cx="3106863" cy="1368152"/>
          </a:xfrm>
        </p:spPr>
        <p:txBody>
          <a:bodyPr lIns="0">
            <a:noAutofit/>
          </a:bodyPr>
          <a:lstStyle>
            <a:lvl1pPr algn="l">
              <a:defRPr sz="3200" b="1">
                <a:solidFill>
                  <a:srgbClr val="5650A4"/>
                </a:solidFill>
              </a:defRPr>
            </a:lvl1pPr>
          </a:lstStyle>
          <a:p>
            <a:r>
              <a:rPr lang="nb-NO" smtClean="0"/>
              <a:t>Klikk for å redigere tittelstil</a:t>
            </a:r>
            <a:endParaRPr lang="nb-NO" dirty="0"/>
          </a:p>
        </p:txBody>
      </p:sp>
      <p:sp>
        <p:nvSpPr>
          <p:cNvPr id="4" name="Plassholder for dato 3"/>
          <p:cNvSpPr>
            <a:spLocks noGrp="1"/>
          </p:cNvSpPr>
          <p:nvPr>
            <p:ph type="dt" sz="half" idx="10"/>
          </p:nvPr>
        </p:nvSpPr>
        <p:spPr/>
        <p:txBody>
          <a:bodyPr/>
          <a:lstStyle/>
          <a:p>
            <a:fld id="{D0A4A8DA-BF2F-4BF9-8F33-A699554A64C3}" type="datetimeFigureOut">
              <a:rPr lang="nb-NO" smtClean="0"/>
              <a:t>14.02.2020</a:t>
            </a:fld>
            <a:endParaRPr lang="nb-NO"/>
          </a:p>
        </p:txBody>
      </p:sp>
      <p:sp>
        <p:nvSpPr>
          <p:cNvPr id="27" name="Plassholder for tekst 5"/>
          <p:cNvSpPr>
            <a:spLocks noGrp="1"/>
          </p:cNvSpPr>
          <p:nvPr>
            <p:ph type="body" sz="quarter" idx="11" hasCustomPrompt="1"/>
          </p:nvPr>
        </p:nvSpPr>
        <p:spPr>
          <a:xfrm>
            <a:off x="6372672" y="4808538"/>
            <a:ext cx="2375792" cy="204787"/>
          </a:xfrm>
        </p:spPr>
        <p:txBody>
          <a:bodyPr/>
          <a:lstStyle>
            <a:lvl1pPr marL="0" indent="0" algn="r">
              <a:buNone/>
              <a:defRPr lang="nb-NO" sz="1200" kern="1200" dirty="0" smtClean="0">
                <a:solidFill>
                  <a:schemeClr val="tx1">
                    <a:tint val="75000"/>
                  </a:schemeClr>
                </a:solidFill>
                <a:latin typeface="+mn-lt"/>
                <a:ea typeface="+mn-ea"/>
                <a:cs typeface="+mn-cs"/>
              </a:defRPr>
            </a:lvl1pPr>
          </a:lstStyle>
          <a:p>
            <a:pPr lvl="0"/>
            <a:r>
              <a:rPr lang="nb-NO" dirty="0" smtClean="0"/>
              <a:t>Kilde:</a:t>
            </a:r>
            <a:endParaRPr lang="nb-NO" dirty="0"/>
          </a:p>
        </p:txBody>
      </p:sp>
      <p:pic>
        <p:nvPicPr>
          <p:cNvPr id="28"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6" name="Plassholder for diagram 5"/>
          <p:cNvSpPr>
            <a:spLocks noGrp="1"/>
          </p:cNvSpPr>
          <p:nvPr>
            <p:ph type="chart" sz="quarter" idx="12"/>
          </p:nvPr>
        </p:nvSpPr>
        <p:spPr>
          <a:xfrm>
            <a:off x="3707905" y="793402"/>
            <a:ext cx="5183684" cy="3938588"/>
          </a:xfrm>
        </p:spPr>
        <p:txBody>
          <a:bodyPr/>
          <a:lstStyle>
            <a:lvl1pPr marL="0" indent="0">
              <a:buNone/>
              <a:defRPr>
                <a:latin typeface="Arial" panose="020B0604020202020204" pitchFamily="34" charset="0"/>
                <a:cs typeface="Arial" panose="020B0604020202020204" pitchFamily="34" charset="0"/>
              </a:defRPr>
            </a:lvl1pPr>
          </a:lstStyle>
          <a:p>
            <a:r>
              <a:rPr lang="nb-NO" smtClean="0"/>
              <a:t>Klikk ikonet for å legge til et diagram</a:t>
            </a:r>
            <a:endParaRPr lang="nb-NO" dirty="0"/>
          </a:p>
        </p:txBody>
      </p:sp>
      <p:sp>
        <p:nvSpPr>
          <p:cNvPr id="10" name="Plassholder for tekst 9"/>
          <p:cNvSpPr>
            <a:spLocks noGrp="1"/>
          </p:cNvSpPr>
          <p:nvPr>
            <p:ph type="body" sz="quarter" idx="13" hasCustomPrompt="1"/>
          </p:nvPr>
        </p:nvSpPr>
        <p:spPr>
          <a:xfrm>
            <a:off x="467544" y="2211710"/>
            <a:ext cx="3106863" cy="504701"/>
          </a:xfrm>
        </p:spPr>
        <p:txBody>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2400" b="1" baseline="0">
                <a:latin typeface="Arial" panose="020B0604020202020204" pitchFamily="34" charset="0"/>
                <a:cs typeface="Arial" panose="020B0604020202020204" pitchFamily="34" charset="0"/>
              </a:defRPr>
            </a:lvl1pPr>
          </a:lstStyle>
          <a:p>
            <a:pPr lvl="0"/>
            <a:r>
              <a:rPr lang="nb-NO" dirty="0" smtClean="0"/>
              <a:t>Undertittel</a:t>
            </a:r>
          </a:p>
        </p:txBody>
      </p:sp>
      <p:sp>
        <p:nvSpPr>
          <p:cNvPr id="12" name="Plassholder for tekst 11"/>
          <p:cNvSpPr>
            <a:spLocks noGrp="1"/>
          </p:cNvSpPr>
          <p:nvPr>
            <p:ph type="body" sz="quarter" idx="14" hasCustomPrompt="1"/>
          </p:nvPr>
        </p:nvSpPr>
        <p:spPr>
          <a:xfrm>
            <a:off x="477740" y="2788195"/>
            <a:ext cx="3097113" cy="1655763"/>
          </a:xfr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aseline="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lang="nb-NO" dirty="0" smtClean="0"/>
              <a:t>Eventuelt noe tekst her om ønskelig. Eventuelt noe tekst her om ønskelig. Eventuelt noe tekst her om ønskelig. Eventuelt noe tekst her om ønskelig. </a:t>
            </a:r>
          </a:p>
        </p:txBody>
      </p:sp>
    </p:spTree>
    <p:extLst>
      <p:ext uri="{BB962C8B-B14F-4D97-AF65-F5344CB8AC3E}">
        <p14:creationId xmlns:p14="http://schemas.microsoft.com/office/powerpoint/2010/main" val="715572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ningsbilde 1">
    <p:spTree>
      <p:nvGrpSpPr>
        <p:cNvPr id="1" name=""/>
        <p:cNvGrpSpPr/>
        <p:nvPr/>
      </p:nvGrpSpPr>
      <p:grpSpPr>
        <a:xfrm>
          <a:off x="0" y="0"/>
          <a:ext cx="0" cy="0"/>
          <a:chOff x="0" y="0"/>
          <a:chExt cx="0" cy="0"/>
        </a:xfrm>
      </p:grpSpPr>
      <p:pic>
        <p:nvPicPr>
          <p:cNvPr id="1026" name="Picture 2" descr="G:\fellesadm\Kommunikasjonsavdelingen\Grafisk profil\Institutt for samfunnsforskning\Sosiale medier\ISF_cover-SosialeMedier.jpg"/>
          <p:cNvPicPr>
            <a:picLocks noChangeAspect="1" noChangeArrowheads="1"/>
          </p:cNvPicPr>
          <p:nvPr userDrawn="1"/>
        </p:nvPicPr>
        <p:blipFill>
          <a:blip r:embed="rId2"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67744" y="1669367"/>
            <a:ext cx="7380312" cy="3710695"/>
          </a:xfrm>
          <a:prstGeom prst="rect">
            <a:avLst/>
          </a:prstGeom>
          <a:noFill/>
          <a:effectLst>
            <a:outerShdw dir="3060000" sx="194000" sy="194000" algn="ctr" rotWithShape="0">
              <a:srgbClr val="000000">
                <a:alpha val="0"/>
              </a:srgbClr>
            </a:outerShdw>
          </a:effectLst>
          <a:extLst>
            <a:ext uri="{909E8E84-426E-40DD-AFC4-6F175D3DCCD1}">
              <a14:hiddenFill xmlns:a14="http://schemas.microsoft.com/office/drawing/2010/main">
                <a:solidFill>
                  <a:srgbClr val="FFFFFF"/>
                </a:solidFill>
              </a14:hiddenFill>
            </a:ext>
          </a:extLst>
        </p:spPr>
      </p:pic>
      <p:sp>
        <p:nvSpPr>
          <p:cNvPr id="9" name="TekstSylinder 8"/>
          <p:cNvSpPr txBox="1"/>
          <p:nvPr userDrawn="1"/>
        </p:nvSpPr>
        <p:spPr>
          <a:xfrm>
            <a:off x="845321" y="1923678"/>
            <a:ext cx="4340274" cy="461665"/>
          </a:xfrm>
          <a:prstGeom prst="rect">
            <a:avLst/>
          </a:prstGeom>
          <a:noFill/>
        </p:spPr>
        <p:txBody>
          <a:bodyPr wrap="square" rtlCol="0">
            <a:spAutoFit/>
          </a:bodyPr>
          <a:lstStyle/>
          <a:p>
            <a:r>
              <a:rPr lang="nb-NO" sz="2400" dirty="0" smtClean="0">
                <a:solidFill>
                  <a:schemeClr val="tx1">
                    <a:lumMod val="75000"/>
                    <a:lumOff val="25000"/>
                  </a:schemeClr>
                </a:solidFill>
                <a:latin typeface="+mj-lt"/>
                <a:ea typeface="Roboto slab" pitchFamily="2" charset="0"/>
                <a:cs typeface="Verdana" panose="020B0604030504040204" pitchFamily="34" charset="0"/>
              </a:rPr>
              <a:t>/samfunnsforskning</a:t>
            </a:r>
            <a:endParaRPr lang="nb-NO" sz="2400" dirty="0">
              <a:solidFill>
                <a:schemeClr val="tx1">
                  <a:lumMod val="75000"/>
                  <a:lumOff val="25000"/>
                </a:schemeClr>
              </a:solidFill>
              <a:latin typeface="+mj-lt"/>
              <a:ea typeface="Roboto slab" pitchFamily="2" charset="0"/>
              <a:cs typeface="Verdana" panose="020B0604030504040204" pitchFamily="34" charset="0"/>
            </a:endParaRPr>
          </a:p>
        </p:txBody>
      </p:sp>
      <p:sp>
        <p:nvSpPr>
          <p:cNvPr id="10" name="TekstSylinder 9"/>
          <p:cNvSpPr txBox="1"/>
          <p:nvPr userDrawn="1"/>
        </p:nvSpPr>
        <p:spPr>
          <a:xfrm>
            <a:off x="844982" y="2686149"/>
            <a:ext cx="2361930" cy="461665"/>
          </a:xfrm>
          <a:prstGeom prst="rect">
            <a:avLst/>
          </a:prstGeom>
          <a:noFill/>
        </p:spPr>
        <p:txBody>
          <a:bodyPr wrap="square" rtlCol="0">
            <a:spAutoFit/>
          </a:bodyPr>
          <a:lstStyle/>
          <a:p>
            <a:r>
              <a:rPr lang="nb-NO" sz="2400" dirty="0" smtClean="0">
                <a:solidFill>
                  <a:schemeClr val="tx1">
                    <a:lumMod val="75000"/>
                    <a:lumOff val="25000"/>
                  </a:schemeClr>
                </a:solidFill>
                <a:latin typeface="+mj-lt"/>
                <a:ea typeface="Roboto slab" pitchFamily="2" charset="0"/>
                <a:cs typeface="Verdana" panose="020B0604030504040204" pitchFamily="34" charset="0"/>
              </a:rPr>
              <a:t>/</a:t>
            </a:r>
            <a:r>
              <a:rPr lang="nb-NO" sz="2400" dirty="0" err="1" smtClean="0">
                <a:solidFill>
                  <a:schemeClr val="tx1">
                    <a:lumMod val="75000"/>
                    <a:lumOff val="25000"/>
                  </a:schemeClr>
                </a:solidFill>
                <a:latin typeface="+mj-lt"/>
                <a:ea typeface="Roboto slab" pitchFamily="2" charset="0"/>
                <a:cs typeface="Verdana" panose="020B0604030504040204" pitchFamily="34" charset="0"/>
              </a:rPr>
              <a:t>ISFnytt</a:t>
            </a:r>
            <a:endParaRPr lang="nb-NO" sz="2400" dirty="0">
              <a:solidFill>
                <a:schemeClr val="tx1">
                  <a:lumMod val="75000"/>
                  <a:lumOff val="25000"/>
                </a:schemeClr>
              </a:solidFill>
              <a:latin typeface="+mj-lt"/>
              <a:ea typeface="Roboto slab" pitchFamily="2" charset="0"/>
              <a:cs typeface="Verdana" panose="020B0604030504040204" pitchFamily="34" charset="0"/>
            </a:endParaRPr>
          </a:p>
        </p:txBody>
      </p:sp>
      <p:pic>
        <p:nvPicPr>
          <p:cNvPr id="1028" name="Picture 4" descr="G:\fellesadm\Kommunikasjonsavdelingen\Sosiale medier\Ikoner\Svart\Twitte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0254" y="2548806"/>
            <a:ext cx="685646" cy="68564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G:\fellesadm\Kommunikasjonsavdelingen\Sosiale medier\Ikoner\Svart\Facebook.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30886" y="1811468"/>
            <a:ext cx="685646" cy="68564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G:\fellesadm\Kommunikasjonsavdelingen\Bilder illustrasjon\Eksternweb\hjem-ikon300.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30437" y="1059582"/>
            <a:ext cx="685463" cy="685463"/>
          </a:xfrm>
          <a:prstGeom prst="rect">
            <a:avLst/>
          </a:prstGeom>
          <a:noFill/>
          <a:extLst>
            <a:ext uri="{909E8E84-426E-40DD-AFC4-6F175D3DCCD1}">
              <a14:hiddenFill xmlns:a14="http://schemas.microsoft.com/office/drawing/2010/main">
                <a:solidFill>
                  <a:srgbClr val="FFFFFF"/>
                </a:solidFill>
              </a14:hiddenFill>
            </a:ext>
          </a:extLst>
        </p:spPr>
      </p:pic>
      <p:sp>
        <p:nvSpPr>
          <p:cNvPr id="11" name="TekstSylinder 10"/>
          <p:cNvSpPr txBox="1"/>
          <p:nvPr userDrawn="1"/>
        </p:nvSpPr>
        <p:spPr>
          <a:xfrm>
            <a:off x="899592" y="1173981"/>
            <a:ext cx="5322038" cy="461665"/>
          </a:xfrm>
          <a:prstGeom prst="rect">
            <a:avLst/>
          </a:prstGeom>
          <a:noFill/>
        </p:spPr>
        <p:txBody>
          <a:bodyPr wrap="square" rtlCol="0">
            <a:spAutoFit/>
          </a:bodyPr>
          <a:lstStyle/>
          <a:p>
            <a:pPr lvl="0"/>
            <a:r>
              <a:rPr lang="nb-NO" sz="2400" kern="1200" dirty="0" smtClean="0">
                <a:solidFill>
                  <a:schemeClr val="tx1">
                    <a:lumMod val="75000"/>
                    <a:lumOff val="25000"/>
                  </a:schemeClr>
                </a:solidFill>
                <a:latin typeface="+mj-lt"/>
                <a:ea typeface="Roboto slab" pitchFamily="2" charset="0"/>
                <a:cs typeface="Verdana" panose="020B0604030504040204" pitchFamily="34" charset="0"/>
              </a:rPr>
              <a:t>www.samfunnsforskning.no</a:t>
            </a:r>
          </a:p>
        </p:txBody>
      </p:sp>
      <p:pic>
        <p:nvPicPr>
          <p:cNvPr id="12" name="Picture 2" descr="G:\fellesadm\Kommunikasjonsavdelingen\Grafisk profil\Institutt for samfunnsforskning\Norsk\RGB\LOGO_Trans.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13" name="TekstSylinder 12"/>
          <p:cNvSpPr txBox="1"/>
          <p:nvPr userDrawn="1"/>
        </p:nvSpPr>
        <p:spPr>
          <a:xfrm>
            <a:off x="179512" y="258783"/>
            <a:ext cx="5322038" cy="584775"/>
          </a:xfrm>
          <a:prstGeom prst="rect">
            <a:avLst/>
          </a:prstGeom>
          <a:noFill/>
        </p:spPr>
        <p:txBody>
          <a:bodyPr wrap="square" rtlCol="0">
            <a:spAutoFit/>
          </a:bodyPr>
          <a:lstStyle/>
          <a:p>
            <a:pPr lvl="0"/>
            <a:r>
              <a:rPr lang="nb-NO" sz="3200" b="1" dirty="0" smtClean="0">
                <a:solidFill>
                  <a:srgbClr val="5650A4"/>
                </a:solidFill>
                <a:latin typeface="+mj-lt"/>
              </a:rPr>
              <a:t>Følg oss</a:t>
            </a:r>
            <a:endParaRPr lang="nb-NO" sz="3200" b="1" kern="1200" dirty="0" smtClean="0">
              <a:solidFill>
                <a:srgbClr val="5650A4"/>
              </a:solidFill>
              <a:latin typeface="+mj-lt"/>
              <a:ea typeface="Roboto slab" pitchFamily="2" charset="0"/>
              <a:cs typeface="Verdana" panose="020B0604030504040204" pitchFamily="34" charset="0"/>
            </a:endParaRPr>
          </a:p>
        </p:txBody>
      </p:sp>
    </p:spTree>
    <p:extLst>
      <p:ext uri="{BB962C8B-B14F-4D97-AF65-F5344CB8AC3E}">
        <p14:creationId xmlns:p14="http://schemas.microsoft.com/office/powerpoint/2010/main" val="107719818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vslutningsbilde 2">
    <p:spTree>
      <p:nvGrpSpPr>
        <p:cNvPr id="1" name=""/>
        <p:cNvGrpSpPr/>
        <p:nvPr/>
      </p:nvGrpSpPr>
      <p:grpSpPr>
        <a:xfrm>
          <a:off x="0" y="0"/>
          <a:ext cx="0" cy="0"/>
          <a:chOff x="0" y="0"/>
          <a:chExt cx="0" cy="0"/>
        </a:xfrm>
      </p:grpSpPr>
      <p:pic>
        <p:nvPicPr>
          <p:cNvPr id="1026" name="Picture 2" descr="G:\fellesadm\Kommunikasjonsavdelingen\Grafisk profil\Institutt for samfunnsforskning\Sosiale medier\ISF_cover-SosialeMedier.jpg"/>
          <p:cNvPicPr>
            <a:picLocks noChangeAspect="1" noChangeArrowheads="1"/>
          </p:cNvPicPr>
          <p:nvPr userDrawn="1"/>
        </p:nvPicPr>
        <p:blipFill>
          <a:blip r:embed="rId2"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1560" y="915566"/>
            <a:ext cx="9145016" cy="4597958"/>
          </a:xfrm>
          <a:prstGeom prst="rect">
            <a:avLst/>
          </a:prstGeom>
          <a:noFill/>
          <a:effectLst>
            <a:outerShdw dir="3060000" sx="194000" sy="194000" algn="ctr" rotWithShape="0">
              <a:srgbClr val="000000">
                <a:alpha val="0"/>
              </a:srgbClr>
            </a:outerShdw>
          </a:effectLst>
          <a:extLst>
            <a:ext uri="{909E8E84-426E-40DD-AFC4-6F175D3DCCD1}">
              <a14:hiddenFill xmlns:a14="http://schemas.microsoft.com/office/drawing/2010/main">
                <a:solidFill>
                  <a:srgbClr val="FFFFFF"/>
                </a:solidFill>
              </a14:hiddenFill>
            </a:ext>
          </a:extLst>
        </p:spPr>
      </p:pic>
      <p:pic>
        <p:nvPicPr>
          <p:cNvPr id="5" name="Bild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536" y="339502"/>
            <a:ext cx="1759182" cy="879591"/>
          </a:xfrm>
          <a:prstGeom prst="rect">
            <a:avLst/>
          </a:prstGeom>
        </p:spPr>
      </p:pic>
    </p:spTree>
    <p:extLst>
      <p:ext uri="{BB962C8B-B14F-4D97-AF65-F5344CB8AC3E}">
        <p14:creationId xmlns:p14="http://schemas.microsoft.com/office/powerpoint/2010/main" val="417063720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lutningsbilde 3">
    <p:spTree>
      <p:nvGrpSpPr>
        <p:cNvPr id="1" name=""/>
        <p:cNvGrpSpPr/>
        <p:nvPr/>
      </p:nvGrpSpPr>
      <p:grpSpPr>
        <a:xfrm>
          <a:off x="0" y="0"/>
          <a:ext cx="0" cy="0"/>
          <a:chOff x="0" y="0"/>
          <a:chExt cx="0" cy="0"/>
        </a:xfrm>
      </p:grpSpPr>
      <p:sp>
        <p:nvSpPr>
          <p:cNvPr id="7" name="Rektangel 6"/>
          <p:cNvSpPr/>
          <p:nvPr userDrawn="1"/>
        </p:nvSpPr>
        <p:spPr>
          <a:xfrm>
            <a:off x="0" y="0"/>
            <a:ext cx="9144000" cy="5143499"/>
          </a:xfrm>
          <a:prstGeom prst="rect">
            <a:avLst/>
          </a:prstGeom>
          <a:solidFill>
            <a:srgbClr val="373C82"/>
          </a:solidFill>
          <a:ln>
            <a:solidFill>
              <a:srgbClr val="373C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Bild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04513" y="1228002"/>
            <a:ext cx="5334973" cy="2687493"/>
          </a:xfrm>
          <a:prstGeom prst="rect">
            <a:avLst/>
          </a:prstGeom>
        </p:spPr>
      </p:pic>
    </p:spTree>
    <p:extLst>
      <p:ext uri="{BB962C8B-B14F-4D97-AF65-F5344CB8AC3E}">
        <p14:creationId xmlns:p14="http://schemas.microsoft.com/office/powerpoint/2010/main" val="39601679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57200" y="205979"/>
            <a:ext cx="7498800" cy="857250"/>
          </a:xfrm>
        </p:spPr>
        <p:txBody>
          <a:bodyPr lIns="0">
            <a:normAutofit/>
          </a:bodyPr>
          <a:lstStyle>
            <a:lvl1pPr algn="l">
              <a:defRPr sz="3200" b="1">
                <a:solidFill>
                  <a:srgbClr val="5650A4"/>
                </a:solidFill>
              </a:defRPr>
            </a:lvl1pPr>
          </a:lstStyle>
          <a:p>
            <a:r>
              <a:rPr lang="nb-NO" smtClean="0"/>
              <a:t>Klikk for å redigere tittelstil</a:t>
            </a:r>
            <a:endParaRPr lang="nb-NO" dirty="0"/>
          </a:p>
        </p:txBody>
      </p:sp>
      <p:sp>
        <p:nvSpPr>
          <p:cNvPr id="3" name="Plassholder for dato 2"/>
          <p:cNvSpPr>
            <a:spLocks noGrp="1"/>
          </p:cNvSpPr>
          <p:nvPr>
            <p:ph type="dt" sz="half" idx="10"/>
          </p:nvPr>
        </p:nvSpPr>
        <p:spPr/>
        <p:txBody>
          <a:bodyPr/>
          <a:lstStyle/>
          <a:p>
            <a:fld id="{D0A4A8DA-BF2F-4BF9-8F33-A699554A64C3}" type="datetimeFigureOut">
              <a:rPr lang="nb-NO" smtClean="0"/>
              <a:t>14.02.2020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lvl1pPr>
              <a:defRPr/>
            </a:lvl1pPr>
          </a:lstStyle>
          <a:p>
            <a:r>
              <a:rPr lang="nb-NO" dirty="0" smtClean="0"/>
              <a:t>Kilde:</a:t>
            </a:r>
            <a:endParaRPr lang="nb-NO" dirty="0"/>
          </a:p>
        </p:txBody>
      </p:sp>
      <p:pic>
        <p:nvPicPr>
          <p:cNvPr id="6"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2117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or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521797" y="815940"/>
            <a:ext cx="6930523" cy="1383646"/>
          </a:xfrm>
        </p:spPr>
        <p:txBody>
          <a:bodyPr lIns="0">
            <a:normAutofit/>
          </a:bodyPr>
          <a:lstStyle>
            <a:lvl1pPr algn="l">
              <a:defRPr sz="3200" b="1" baseline="0">
                <a:solidFill>
                  <a:schemeClr val="tx1"/>
                </a:solidFill>
              </a:defRPr>
            </a:lvl1pPr>
          </a:lstStyle>
          <a:p>
            <a:r>
              <a:rPr lang="nb-NO" dirty="0" smtClean="0"/>
              <a:t>Klikk for å redigere din tittelstil, og deretter</a:t>
            </a:r>
            <a:endParaRPr lang="nb-NO" dirty="0"/>
          </a:p>
        </p:txBody>
      </p:sp>
      <p:sp>
        <p:nvSpPr>
          <p:cNvPr id="3" name="Plassholder for dato 2"/>
          <p:cNvSpPr>
            <a:spLocks noGrp="1"/>
          </p:cNvSpPr>
          <p:nvPr>
            <p:ph type="dt" sz="half" idx="10"/>
          </p:nvPr>
        </p:nvSpPr>
        <p:spPr/>
        <p:txBody>
          <a:bodyPr/>
          <a:lstStyle/>
          <a:p>
            <a:fld id="{D0A4A8DA-BF2F-4BF9-8F33-A699554A64C3}" type="datetimeFigureOut">
              <a:rPr lang="nb-NO" smtClean="0"/>
              <a:t>14.02.2020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lvl1pPr>
              <a:defRPr/>
            </a:lvl1pPr>
          </a:lstStyle>
          <a:p>
            <a:r>
              <a:rPr lang="nb-NO" dirty="0" smtClean="0"/>
              <a:t>Kilde:</a:t>
            </a:r>
            <a:endParaRPr lang="nb-NO" dirty="0"/>
          </a:p>
        </p:txBody>
      </p:sp>
      <p:pic>
        <p:nvPicPr>
          <p:cNvPr id="6" name="Picture 2" descr="G:\fellesadm\Kommunikasjonsavdelingen\Grafisk profil\Institutt for samfunnsforskning\Norsk\RGB\LOGO_Tran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000" y="252000"/>
            <a:ext cx="936104" cy="468052"/>
          </a:xfrm>
          <a:prstGeom prst="rect">
            <a:avLst/>
          </a:prstGeom>
          <a:noFill/>
          <a:extLst>
            <a:ext uri="{909E8E84-426E-40DD-AFC4-6F175D3DCCD1}">
              <a14:hiddenFill xmlns:a14="http://schemas.microsoft.com/office/drawing/2010/main">
                <a:solidFill>
                  <a:srgbClr val="FFFFFF"/>
                </a:solidFill>
              </a14:hiddenFill>
            </a:ext>
          </a:extLst>
        </p:spPr>
      </p:pic>
      <p:sp>
        <p:nvSpPr>
          <p:cNvPr id="9" name="Plassholder for tekst 8"/>
          <p:cNvSpPr>
            <a:spLocks noGrp="1"/>
          </p:cNvSpPr>
          <p:nvPr>
            <p:ph type="body" sz="quarter" idx="13" hasCustomPrompt="1"/>
          </p:nvPr>
        </p:nvSpPr>
        <p:spPr>
          <a:xfrm>
            <a:off x="521797" y="2199586"/>
            <a:ext cx="6930523" cy="230505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3200" b="1">
                <a:solidFill>
                  <a:srgbClr val="5650A4"/>
                </a:solidFill>
                <a:latin typeface="+mj-lt"/>
              </a:defRPr>
            </a:lvl1pPr>
          </a:lstStyle>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lang="nb-NO" dirty="0" smtClean="0"/>
              <a:t>klikker du her for å redigere denne tittelstilen</a:t>
            </a:r>
          </a:p>
        </p:txBody>
      </p:sp>
    </p:spTree>
    <p:extLst>
      <p:ext uri="{BB962C8B-B14F-4D97-AF65-F5344CB8AC3E}">
        <p14:creationId xmlns:p14="http://schemas.microsoft.com/office/powerpoint/2010/main" val="2769191748"/>
      </p:ext>
    </p:extLst>
  </p:cSld>
  <p:clrMapOvr>
    <a:masterClrMapping/>
  </p:clrMapOvr>
  <p:timing>
    <p:tnLst>
      <p:par>
        <p:cTn id="1" dur="indefinite" restart="never" nodeType="tmRoot"/>
      </p:par>
    </p:tnLst>
  </p:timing>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slideLayouts/slideLayout13.xml" Type="http://schemas.openxmlformats.org/officeDocument/2006/relationships/slideLayout" /><Relationship Id="rId18"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17" Target="../slideLayouts/slideLayout17.xml" Type="http://schemas.openxmlformats.org/officeDocument/2006/relationships/slideLayout" /><Relationship Id="rId2" Target="../slideLayouts/slideLayout2.xml" Type="http://schemas.openxmlformats.org/officeDocument/2006/relationships/slideLayout" /><Relationship Id="rId16" Target="../slideLayouts/slideLayout16.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5" Target="../slideLayouts/slideLayout1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 Id="rId14" Target="../slideLayouts/slideLayout14.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5F7F8"/>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dirty="0" lang="nb-NO" smtClean="0"/>
              <a:t>Klikk for å redigere tittelstil</a:t>
            </a:r>
            <a:endParaRPr dirty="0" lang="nb-NO"/>
          </a:p>
        </p:txBody>
      </p:sp>
      <p:sp>
        <p:nvSpPr>
          <p:cNvPr id="3" name="Plassholder for tekst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dirty="0" lang="nb-NO" smtClean="0"/>
              <a:t>Klikk for å redigere tekststiler i malen</a:t>
            </a:r>
          </a:p>
          <a:p>
            <a:pPr lvl="1"/>
            <a:r>
              <a:rPr dirty="0" lang="nb-NO" smtClean="0"/>
              <a:t>Andre nivå</a:t>
            </a:r>
          </a:p>
          <a:p>
            <a:pPr lvl="2"/>
            <a:r>
              <a:rPr dirty="0" lang="nb-NO" smtClean="0"/>
              <a:t>Tredje nivå</a:t>
            </a:r>
          </a:p>
          <a:p>
            <a:pPr lvl="3"/>
            <a:r>
              <a:rPr dirty="0" lang="nb-NO" smtClean="0"/>
              <a:t>Fjerde nivå</a:t>
            </a:r>
          </a:p>
          <a:p>
            <a:pPr lvl="4"/>
            <a:r>
              <a:rPr dirty="0" lang="nb-NO" smtClean="0"/>
              <a:t>Femte nivå</a:t>
            </a:r>
            <a:endParaRPr dirty="0" lang="nb-NO"/>
          </a:p>
        </p:txBody>
      </p:sp>
      <p:sp>
        <p:nvSpPr>
          <p:cNvPr id="4" name="Plassholder for dato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1200">
                <a:solidFill>
                  <a:schemeClr val="tx1">
                    <a:tint val="75000"/>
                  </a:schemeClr>
                </a:solidFill>
              </a:defRPr>
            </a:lvl1pPr>
          </a:lstStyle>
          <a:p>
            <a:fld id="{D0A4A8DA-BF2F-4BF9-8F33-A699554A64C3}" type="datetimeFigureOut">
              <a:rPr lang="nb-NO" smtClean="0"/>
              <a:t>14.02.2020</a:t>
            </a:fld>
            <a:endParaRPr dirty="0" lang="nb-NO"/>
          </a:p>
        </p:txBody>
      </p:sp>
      <p:sp>
        <p:nvSpPr>
          <p:cNvPr id="5" name="Plassholder for bunntekst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1200">
                <a:solidFill>
                  <a:schemeClr val="tx1">
                    <a:tint val="75000"/>
                  </a:schemeClr>
                </a:solidFill>
              </a:defRPr>
            </a:lvl1pPr>
          </a:lstStyle>
          <a:p>
            <a:endParaRPr lang="nb-NO"/>
          </a:p>
        </p:txBody>
      </p:sp>
      <p:sp>
        <p:nvSpPr>
          <p:cNvPr id="6" name="Plassholder for lysbildenumm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1200">
                <a:solidFill>
                  <a:schemeClr val="tx1">
                    <a:tint val="75000"/>
                  </a:schemeClr>
                </a:solidFill>
              </a:defRPr>
            </a:lvl1pPr>
          </a:lstStyle>
          <a:p>
            <a:fld id="{7D761B3A-94EC-4BDB-B423-AADEFBC009F6}" type="slidenum">
              <a:rPr lang="nb-NO" smtClean="0"/>
              <a:t>‹#›</a:t>
            </a:fld>
            <a:endParaRPr lang="nb-NO"/>
          </a:p>
        </p:txBody>
      </p:sp>
    </p:spTree>
    <p:extLst>
      <p:ext uri="{BB962C8B-B14F-4D97-AF65-F5344CB8AC3E}">
        <p14:creationId xmlns:p14="http://schemas.microsoft.com/office/powerpoint/2010/main" val="274565858"/>
      </p:ext>
    </p:extLst>
  </p:cSld>
  <p:clrMap accent1="accent1" accent2="accent2" accent3="accent3" accent4="accent4" accent5="accent5" accent6="accent6" bg1="lt1" bg2="lt2" folHlink="folHlink" hlink="hlink" tx1="dk1" tx2="dk2"/>
  <p:sldLayoutIdLst>
    <p:sldLayoutId id="2147483677" r:id="rId1"/>
    <p:sldLayoutId id="2147483650" r:id="rId2"/>
    <p:sldLayoutId id="2147483651" r:id="rId3"/>
    <p:sldLayoutId id="2147483652" r:id="rId4"/>
    <p:sldLayoutId id="2147483653" r:id="rId5"/>
    <p:sldLayoutId id="2147483654" r:id="rId6"/>
    <p:sldLayoutId id="2147483655" r:id="rId7"/>
    <p:sldLayoutId id="2147483689" r:id="rId8"/>
    <p:sldLayoutId id="2147483684" r:id="rId9"/>
    <p:sldLayoutId id="2147483685" r:id="rId10"/>
    <p:sldLayoutId id="2147483687" r:id="rId11"/>
    <p:sldLayoutId id="2147483686" r:id="rId12"/>
    <p:sldLayoutId id="2147483657" r:id="rId13"/>
    <p:sldLayoutId id="2147483663" r:id="rId14"/>
    <p:sldLayoutId id="2147483682" r:id="rId15"/>
    <p:sldLayoutId id="2147483688" r:id="rId16"/>
    <p:sldLayoutId id="2147483678" r:id="rId17"/>
  </p:sldLayoutIdLst>
  <p:timing>
    <p:tnLst>
      <p:par>
        <p:cTn dur="indefinite" id="1" nodeType="tmRoot" restart="never"/>
      </p:par>
    </p:tnLst>
  </p:timing>
  <p:txStyles>
    <p:titleStyle>
      <a:lvl1pPr algn="l" defTabSz="914400" eaLnBrk="1" hangingPunct="1" latinLnBrk="0" rtl="0">
        <a:spcBef>
          <a:spcPct val="0"/>
        </a:spcBef>
        <a:buNone/>
        <a:defRPr b="1" kern="1200" sz="3200">
          <a:solidFill>
            <a:srgbClr val="5B55BE"/>
          </a:solidFill>
          <a:latin typeface="+mj-lt"/>
          <a:ea typeface="+mj-ea"/>
          <a:cs typeface="+mj-cs"/>
        </a:defRPr>
      </a:lvl1pPr>
    </p:titleStyle>
    <p:bodyStyle>
      <a:lvl1pPr algn="l" defTabSz="914400" eaLnBrk="1" hangingPunct="1" indent="-342900" latinLnBrk="0" marL="342900" rtl="0">
        <a:spcBef>
          <a:spcPct val="20000"/>
        </a:spcBef>
        <a:buFont charset="2" panose="05000000000000000000" pitchFamily="2" typeface="Wingdings"/>
        <a:buChar char="§"/>
        <a:defRPr kern="1200" sz="2800">
          <a:solidFill>
            <a:schemeClr val="tx1"/>
          </a:solidFill>
          <a:latin charset="0" panose="020B0604020202020204" pitchFamily="34" typeface="Arial"/>
          <a:ea typeface="+mn-ea"/>
          <a:cs charset="0" panose="020B0604020202020204" pitchFamily="34" typeface="Arial"/>
        </a:defRPr>
      </a:lvl1pPr>
      <a:lvl2pPr algn="l" defTabSz="914400" eaLnBrk="1" hangingPunct="1" indent="-285750" latinLnBrk="0" marL="742950" rtl="0">
        <a:spcBef>
          <a:spcPct val="20000"/>
        </a:spcBef>
        <a:buFont charset="0" panose="020B0604020202020204" pitchFamily="34" typeface="Arial"/>
        <a:buChar char="–"/>
        <a:defRPr kern="1200" sz="2400">
          <a:solidFill>
            <a:schemeClr val="tx1"/>
          </a:solidFill>
          <a:latin charset="0" panose="020B0604020202020204" pitchFamily="34" typeface="Arial"/>
          <a:ea typeface="+mn-ea"/>
          <a:cs charset="0" panose="020B0604020202020204" pitchFamily="34" typeface="Arial"/>
        </a:defRPr>
      </a:lvl2pPr>
      <a:lvl3pPr algn="l" defTabSz="914400" eaLnBrk="1" hangingPunct="1" indent="-228600" latinLnBrk="0" marL="1143000" rtl="0">
        <a:spcBef>
          <a:spcPct val="20000"/>
        </a:spcBef>
        <a:buFont charset="0" panose="020B0604020202020204" pitchFamily="34" typeface="Arial"/>
        <a:buChar char="•"/>
        <a:defRPr kern="1200" sz="2000">
          <a:solidFill>
            <a:schemeClr val="tx1"/>
          </a:solidFill>
          <a:latin charset="0" panose="020B0604020202020204" pitchFamily="34" typeface="Arial"/>
          <a:ea typeface="+mn-ea"/>
          <a:cs charset="0" panose="020B0604020202020204" pitchFamily="34" typeface="Arial"/>
        </a:defRPr>
      </a:lvl3pPr>
      <a:lvl4pPr algn="l" defTabSz="914400" eaLnBrk="1" hangingPunct="1" indent="-228600" latinLnBrk="0" marL="1600200" rtl="0">
        <a:spcBef>
          <a:spcPct val="20000"/>
        </a:spcBef>
        <a:buFont charset="0" panose="020B0604020202020204" pitchFamily="34" typeface="Arial"/>
        <a:buChar char="–"/>
        <a:defRPr kern="1200" sz="1800">
          <a:solidFill>
            <a:schemeClr val="tx1"/>
          </a:solidFill>
          <a:latin charset="0" panose="020B0604020202020204" pitchFamily="34" typeface="Arial"/>
          <a:ea typeface="+mn-ea"/>
          <a:cs charset="0" panose="020B0604020202020204" pitchFamily="34" typeface="Arial"/>
        </a:defRPr>
      </a:lvl4pPr>
      <a:lvl5pPr algn="l" defTabSz="914400" eaLnBrk="1" hangingPunct="1" indent="-228600" latinLnBrk="0" marL="2057400" rtl="0">
        <a:spcBef>
          <a:spcPct val="20000"/>
        </a:spcBef>
        <a:buFont charset="0" panose="020B0604020202020204" pitchFamily="34" typeface="Arial"/>
        <a:buChar char="»"/>
        <a:defRPr kern="1200" sz="1600">
          <a:solidFill>
            <a:schemeClr val="tx1"/>
          </a:solidFill>
          <a:latin charset="0" panose="020B0604020202020204" pitchFamily="34" typeface="Arial"/>
          <a:ea typeface="+mn-ea"/>
          <a:cs charset="0" panose="020B0604020202020204" pitchFamily="34" typeface="Arial"/>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p:bodyStyle>
    <p:otherStyle>
      <a:defPPr>
        <a:defRPr lang="nb-NO"/>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rstudio.com/resources/cheatsheets/" TargetMode="External" /><Relationship Id="rId3" Type="http://schemas.openxmlformats.org/officeDocument/2006/relationships/hyperlink" Target="www.tidyverse.org" TargetMode="External" /><Relationship Id="rId4" Type="http://schemas.openxmlformats.org/officeDocument/2006/relationships/hyperlink" Target="https://dplyr.tidyverse.org/articles/dplyr.html" TargetMode="External" /><Relationship Id="rId5" Type="http://schemas.openxmlformats.org/officeDocument/2006/relationships/hyperlink" Target="https://purrr.tidyverse.org/" TargetMode="External" /><Relationship Id="rId6" Type="http://schemas.openxmlformats.org/officeDocument/2006/relationships/hyperlink" Target="https://r4ds.had.co.nz/" TargetMode="External" /></Relationships>
</file>

<file path=ppt/slides/_rels/slide5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github.com/Rdatatable/data.table" TargetMode="External" /><Relationship Id="rId3" Type="http://schemas.openxmlformats.org/officeDocument/2006/relationships/hyperlink" Target="https://dtplyr.tidyverse.org/" TargetMode="External" /><Relationship Id="rId4" Type="http://schemas.openxmlformats.org/officeDocument/2006/relationships/hyperlink" Target="https://markfairbanks.github.io/tidytable/" TargetMode="Externa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lvl="0" indent="0" marL="0">
              <a:buNone/>
            </a:pPr>
            <a:r>
              <a:rPr/>
              <a:t>R-kurs 1: Hvordan komme igang med R</a:t>
            </a:r>
          </a:p>
        </p:txBody>
      </p:sp>
      <p:sp>
        <p:nvSpPr>
          <p:cNvPr id="3" name="Subtitle 2"/>
          <p:cNvSpPr>
            <a:spLocks noGrp="1"/>
          </p:cNvSpPr>
          <p:nvPr>
            <p:ph idx="1" type="subTitle"/>
          </p:nvPr>
        </p:nvSpPr>
        <p:spPr>
          <a:xfrm>
            <a:off x="1371600" y="2914650"/>
            <a:ext cx="6400800" cy="1314450"/>
          </a:xfrm>
        </p:spPr>
        <p:txBody>
          <a:bodyPr/>
          <a:lstStyle/>
          <a:p>
            <a:pPr lvl="0" indent="0" marL="0">
              <a:buNone/>
            </a:pPr>
            <a:br/>
            <a:br/>
          </a:p>
        </p:txBody>
      </p:sp>
      <p:sp>
        <p:nvSpPr>
          <p:cNvPr id="4" name="Date Placeholder 3"/>
          <p:cNvSpPr>
            <a:spLocks noGrp="1"/>
          </p:cNvSpPr>
          <p:nvPr>
            <p:ph idx="10" sz="half" type="dt"/>
          </p:nvPr>
        </p:nvSpPr>
        <p:spPr/>
        <p:txBody>
          <a:bodyPr/>
          <a:lstStyle/>
          <a:p>
            <a:pPr lvl="0" indent="0" marL="0">
              <a:buNone/>
            </a:pPr>
            <a:r>
              <a:rPr/>
              <a:t>2022-09-19</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Hvordan bruke R :</a:t>
            </a:r>
          </a:p>
        </p:txBody>
      </p:sp>
      <p:sp>
        <p:nvSpPr>
          <p:cNvPr id="3" name="Content Placeholder 2"/>
          <p:cNvSpPr>
            <a:spLocks noGrp="1"/>
          </p:cNvSpPr>
          <p:nvPr>
            <p:ph idx="1"/>
          </p:nvPr>
        </p:nvSpPr>
        <p:spPr/>
        <p:txBody>
          <a:bodyPr/>
          <a:lstStyle/>
          <a:p>
            <a:pPr lvl="0"/>
            <a:r>
              <a:rPr/>
              <a:t>R er egentlig en forvokst kalkulator</a:t>
            </a:r>
          </a:p>
          <a:p>
            <a:pPr lvl="0"/>
            <a:r>
              <a:rPr/>
              <a:t>Control + enter kjører den </a:t>
            </a:r>
            <a:r>
              <a:rPr i="1"/>
              <a:t>markerte koden</a:t>
            </a:r>
            <a:r>
              <a:rPr/>
              <a:t> eller </a:t>
            </a:r>
            <a:r>
              <a:rPr i="1"/>
              <a:t>kodelinja du står på</a:t>
            </a:r>
          </a:p>
          <a:p>
            <a:pPr lvl="0"/>
            <a:r>
              <a:rPr/>
              <a:t>Dette er en rmarkdown-fil. R-koden lever i egne “chunker” som den rett under her</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Her kan man skrive R-kode</a:t>
            </a:r>
            <a:br/>
            <a:r>
              <a:rPr i="1">
                <a:solidFill>
                  <a:srgbClr val="60A0B0"/>
                </a:solidFill>
                <a:latin typeface="Courier"/>
              </a:rPr>
              <a:t># Firkant lager kommentarer</a:t>
            </a:r>
            <a:br/>
            <a:r>
              <a:rPr i="1">
                <a:solidFill>
                  <a:srgbClr val="60A0B0"/>
                </a:solidFill>
                <a:latin typeface="Courier"/>
              </a:rPr>
              <a:t># Stå under og trykk control (ctrl) + enter/linjeskift</a:t>
            </a:r>
            <a:br/>
            <a:r>
              <a:rPr>
                <a:solidFill>
                  <a:srgbClr val="40A070"/>
                </a:solidFill>
                <a:latin typeface="Courier"/>
              </a:rPr>
              <a:t>1</a:t>
            </a:r>
            <a:r>
              <a:rPr>
                <a:solidFill>
                  <a:srgbClr val="4070A0"/>
                </a:solidFill>
                <a:latin typeface="Courier"/>
              </a:rPr>
              <a:t>+</a:t>
            </a:r>
            <a:r>
              <a:rPr>
                <a:solidFill>
                  <a:srgbClr val="40A070"/>
                </a:solidFill>
                <a:latin typeface="Courier"/>
              </a:rPr>
              <a:t>1</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R kjører så langt som det er nødvendig. </a:t>
            </a:r>
            <a:br/>
            <a:r>
              <a:rPr i="1">
                <a:solidFill>
                  <a:srgbClr val="60A0B0"/>
                </a:solidFill>
                <a:latin typeface="Courier"/>
              </a:rPr>
              <a:t>#Hvis koden ser ut til å fortsette </a:t>
            </a:r>
            <a:br/>
            <a:r>
              <a:rPr i="1">
                <a:solidFill>
                  <a:srgbClr val="60A0B0"/>
                </a:solidFill>
                <a:latin typeface="Courier"/>
              </a:rPr>
              <a:t># kjører R koden videre:</a:t>
            </a:r>
            <a:br/>
            <a:r>
              <a:rPr i="1">
                <a:solidFill>
                  <a:srgbClr val="60A0B0"/>
                </a:solidFill>
                <a:latin typeface="Courier"/>
              </a:rPr>
              <a:t>#prøv:</a:t>
            </a:r>
            <a:br/>
            <a:r>
              <a:rPr>
                <a:solidFill>
                  <a:srgbClr val="40A070"/>
                </a:solidFill>
                <a:latin typeface="Courier"/>
              </a:rPr>
              <a:t>1</a:t>
            </a:r>
            <a:r>
              <a:rPr>
                <a:solidFill>
                  <a:srgbClr val="4070A0"/>
                </a:solidFill>
                <a:latin typeface="Courier"/>
              </a:rPr>
              <a:t>+</a:t>
            </a:r>
            <a:br/>
            <a:r>
              <a:rPr>
                <a:latin typeface="Courier"/>
              </a:rPr>
              <a:t>  </a:t>
            </a:r>
            <a:br/>
            <a:r>
              <a:rPr>
                <a:latin typeface="Courier"/>
              </a:rPr>
              <a:t>  </a:t>
            </a:r>
            <a:br/>
            <a:r>
              <a:rPr>
                <a:latin typeface="Courier"/>
              </a:rPr>
              <a:t>  </a:t>
            </a:r>
            <a:br/>
            <a:r>
              <a:rPr>
                <a:solidFill>
                  <a:srgbClr val="40A070"/>
                </a:solidFill>
                <a:latin typeface="Courier"/>
              </a:rPr>
              <a:t>10</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eller denne:</a:t>
            </a:r>
            <a:br/>
            <a:r>
              <a:rPr>
                <a:latin typeface="Courier"/>
              </a:rPr>
              <a:t>(</a:t>
            </a:r>
            <a:r>
              <a:rPr>
                <a:solidFill>
                  <a:srgbClr val="40A070"/>
                </a:solidFill>
                <a:latin typeface="Courier"/>
              </a:rPr>
              <a:t>55</a:t>
            </a:r>
            <a:r>
              <a:rPr>
                <a:latin typeface="Courier"/>
              </a:rPr>
              <a:t> </a:t>
            </a:r>
            <a:br/>
            <a:r>
              <a:rPr>
                <a:latin typeface="Courier"/>
              </a:rPr>
              <a:t>  </a:t>
            </a:r>
            <a:br/>
            <a:r>
              <a:rPr i="1">
                <a:solidFill>
                  <a:srgbClr val="60A0B0"/>
                </a:solidFill>
                <a:latin typeface="Courier"/>
              </a:rPr>
              <a:t>#Det kan til og med være kommentarer imellom  </a:t>
            </a:r>
            <a:br/>
            <a:r>
              <a:rPr>
                <a:latin typeface="Courier"/>
              </a:rPr>
              <a:t>  </a:t>
            </a:r>
            <a:br/>
            <a:r>
              <a:rPr>
                <a:solidFill>
                  <a:srgbClr val="4070A0"/>
                </a:solidFill>
                <a:latin typeface="Courier"/>
              </a:rPr>
              <a:t>-</a:t>
            </a:r>
            <a:r>
              <a:rPr>
                <a:solidFill>
                  <a:srgbClr val="40A070"/>
                </a:solidFill>
                <a:latin typeface="Courier"/>
              </a:rPr>
              <a:t>1</a:t>
            </a:r>
            <a:r>
              <a:rPr>
                <a:latin typeface="Courier"/>
              </a:rPr>
              <a:t>)</a:t>
            </a:r>
          </a:p>
        </p:txBody>
      </p:sp>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 lagrer ingenting av seg selv</a:t>
            </a:r>
          </a:p>
        </p:txBody>
      </p:sp>
      <p:sp>
        <p:nvSpPr>
          <p:cNvPr id="3" name="Content Placeholder 2"/>
          <p:cNvSpPr>
            <a:spLocks noGrp="1"/>
          </p:cNvSpPr>
          <p:nvPr>
            <p:ph idx="1"/>
          </p:nvPr>
        </p:nvSpPr>
        <p:spPr/>
        <p:txBody>
          <a:bodyPr/>
          <a:lstStyle/>
          <a:p>
            <a:pPr lvl="0"/>
            <a:r>
              <a:rPr/>
              <a:t>For å lagre (innen R) må man bruke lagrepila &lt;-</a:t>
            </a:r>
          </a:p>
          <a:p>
            <a:pPr lvl="0"/>
            <a:r>
              <a:rPr/>
              <a:t>Alt og - lager lagrepila som lagrer i objekter: </a:t>
            </a:r>
            <a:r>
              <a:rPr i="1"/>
              <a:t>objekt &lt;- kode du vil lagre</a:t>
            </a:r>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Dette er kommentert tekst. Det blir ikke kjørt</a:t>
            </a:r>
            <a:br/>
            <a:br/>
            <a:r>
              <a:rPr>
                <a:latin typeface="Courier"/>
              </a:rPr>
              <a:t>resultat </a:t>
            </a:r>
            <a:r>
              <a:rPr>
                <a:solidFill>
                  <a:srgbClr val="007020"/>
                </a:solidFill>
                <a:latin typeface="Courier"/>
              </a:rPr>
              <a:t>&lt;-</a:t>
            </a:r>
            <a:r>
              <a:rPr>
                <a:latin typeface="Courier"/>
              </a:rPr>
              <a:t> </a:t>
            </a:r>
            <a:r>
              <a:rPr>
                <a:solidFill>
                  <a:srgbClr val="40A070"/>
                </a:solidFill>
                <a:latin typeface="Courier"/>
              </a:rPr>
              <a:t>44-11</a:t>
            </a:r>
          </a:p>
        </p:txBody>
      </p:sp>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R bryr seg ikke om tall er tall </a:t>
            </a:r>
            <a:br/>
            <a:r>
              <a:rPr i="1">
                <a:solidFill>
                  <a:srgbClr val="60A0B0"/>
                </a:solidFill>
                <a:latin typeface="Courier"/>
              </a:rPr>
              <a:t># eller objekter som representerer tall:</a:t>
            </a:r>
            <a:br/>
            <a:br/>
            <a:r>
              <a:rPr>
                <a:latin typeface="Courier"/>
              </a:rPr>
              <a:t>resultat2 </a:t>
            </a:r>
            <a:r>
              <a:rPr>
                <a:solidFill>
                  <a:srgbClr val="007020"/>
                </a:solidFill>
                <a:latin typeface="Courier"/>
              </a:rPr>
              <a:t>&lt;-</a:t>
            </a:r>
            <a:r>
              <a:rPr>
                <a:latin typeface="Courier"/>
              </a:rPr>
              <a:t> resultat </a:t>
            </a:r>
            <a:r>
              <a:rPr>
                <a:solidFill>
                  <a:srgbClr val="4070A0"/>
                </a:solidFill>
                <a:latin typeface="Courier"/>
              </a:rPr>
              <a:t>+</a:t>
            </a:r>
            <a:r>
              <a:rPr>
                <a:latin typeface="Courier"/>
              </a:rPr>
              <a:t> </a:t>
            </a:r>
            <a:r>
              <a:rPr>
                <a:solidFill>
                  <a:srgbClr val="40A070"/>
                </a:solidFill>
                <a:latin typeface="Courier"/>
              </a:rPr>
              <a:t>11</a:t>
            </a:r>
          </a:p>
        </p:txBody>
      </p:sp>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#Her er det noe galt som dere ser </a:t>
            </a:r>
            <a:br/>
            <a:r>
              <a:rPr i="1">
                <a:solidFill>
                  <a:srgbClr val="60A0B0"/>
                </a:solidFill>
                <a:latin typeface="Courier"/>
              </a:rPr>
              <a:t># av den røde krysset til venstre. </a:t>
            </a:r>
            <a:br/>
            <a:r>
              <a:rPr i="1">
                <a:solidFill>
                  <a:srgbClr val="60A0B0"/>
                </a:solidFill>
                <a:latin typeface="Courier"/>
              </a:rPr>
              <a:t>#Det mangler  noe som lagrer i resultat3. </a:t>
            </a:r>
            <a:br/>
            <a:r>
              <a:rPr i="1">
                <a:solidFill>
                  <a:srgbClr val="60A0B0"/>
                </a:solidFill>
                <a:latin typeface="Courier"/>
              </a:rPr>
              <a:t>#Stå til høyre for resultat3 og trykk alt og - samtidig: </a:t>
            </a:r>
            <a:br/>
            <a:r>
              <a:rPr>
                <a:latin typeface="Courier"/>
              </a:rPr>
              <a:t>resultat3 </a:t>
            </a:r>
            <a:r>
              <a:rPr>
                <a:solidFill>
                  <a:srgbClr val="007020"/>
                </a:solidFill>
                <a:latin typeface="Courier"/>
              </a:rPr>
              <a:t>&lt;-</a:t>
            </a:r>
            <a:r>
              <a:rPr>
                <a:latin typeface="Courier"/>
              </a:rPr>
              <a:t> </a:t>
            </a:r>
            <a:r>
              <a:rPr>
                <a:solidFill>
                  <a:srgbClr val="40A070"/>
                </a:solidFill>
                <a:latin typeface="Courier"/>
              </a:rPr>
              <a:t>44-2</a:t>
            </a:r>
            <a:br/>
            <a:r>
              <a:rPr i="1">
                <a:solidFill>
                  <a:srgbClr val="60A0B0"/>
                </a:solidFill>
                <a:latin typeface="Courier"/>
              </a:rPr>
              <a:t>#Ser dere "filene" bli lagret i "Environment" til venstre?</a:t>
            </a:r>
          </a:p>
        </p:txBody>
      </p:sp>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Andre nyttige snarveier:</a:t>
            </a:r>
          </a:p>
        </p:txBody>
      </p:sp>
      <p:sp>
        <p:nvSpPr>
          <p:cNvPr id="3" name="Content Placeholder 2"/>
          <p:cNvSpPr>
            <a:spLocks noGrp="1"/>
          </p:cNvSpPr>
          <p:nvPr>
            <p:ph idx="1"/>
          </p:nvPr>
        </p:nvSpPr>
        <p:spPr/>
        <p:txBody>
          <a:bodyPr/>
          <a:lstStyle/>
          <a:p>
            <a:pPr lvl="0"/>
            <a:r>
              <a:rPr/>
              <a:t>Man kan zoome inn i RStudio med </a:t>
            </a:r>
            <a:r>
              <a:rPr i="1"/>
              <a:t>ctrl +</a:t>
            </a:r>
            <a:r>
              <a:rPr/>
              <a:t> eller ut med </a:t>
            </a:r>
            <a:r>
              <a:rPr i="1"/>
              <a:t>ctrl -</a:t>
            </a:r>
          </a:p>
          <a:p>
            <a:pPr lvl="0"/>
            <a:r>
              <a:rPr/>
              <a:t>Hvis alt blir feil kan man skru tilbake med </a:t>
            </a:r>
            <a:r>
              <a:rPr i="1"/>
              <a:t>ctrl 0</a:t>
            </a:r>
          </a:p>
          <a:p>
            <a:pPr lvl="0"/>
            <a:r>
              <a:rPr/>
              <a:t>Vi kommer tilbake til pipe %&gt;% men man lager den med </a:t>
            </a:r>
            <a:r>
              <a:rPr i="1"/>
              <a:t>ctrl shift M</a:t>
            </a:r>
          </a:p>
          <a:p>
            <a:pPr lvl="0"/>
            <a:r>
              <a:rPr/>
              <a:t>Vi kjører alt inne i en chunk med </a:t>
            </a:r>
            <a:r>
              <a:rPr i="1"/>
              <a:t>Control alt c</a:t>
            </a:r>
          </a:p>
          <a:p>
            <a:pPr lvl="0"/>
            <a:r>
              <a:rPr/>
              <a:t>Hva skjer hvis dere merker kode og trykker </a:t>
            </a:r>
            <a:r>
              <a:rPr i="1"/>
              <a:t>Control shift c</a:t>
            </a:r>
            <a:r>
              <a:rPr/>
              <a:t>?</a:t>
            </a:r>
          </a:p>
        </p:txBody>
      </p:sp>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solidFill>
                  <a:srgbClr val="40A070"/>
                </a:solidFill>
                <a:latin typeface="Courier"/>
              </a:rPr>
              <a:t>123</a:t>
            </a:r>
            <a:r>
              <a:rPr>
                <a:latin typeface="Courier"/>
              </a:rPr>
              <a:t> </a:t>
            </a:r>
            <a:r>
              <a:rPr>
                <a:solidFill>
                  <a:srgbClr val="4070A0"/>
                </a:solidFill>
                <a:latin typeface="Courier"/>
              </a:rPr>
              <a:t>+</a:t>
            </a:r>
            <a:r>
              <a:rPr>
                <a:latin typeface="Courier"/>
              </a:rPr>
              <a:t> </a:t>
            </a:r>
            <a:r>
              <a:rPr>
                <a:solidFill>
                  <a:srgbClr val="40A070"/>
                </a:solidFill>
                <a:latin typeface="Courier"/>
              </a:rPr>
              <a:t>123123</a:t>
            </a:r>
          </a:p>
          <a:p>
            <a:pPr lvl="0" indent="0">
              <a:buNone/>
            </a:pPr>
            <a:r>
              <a:rPr>
                <a:latin typeface="Courier"/>
              </a:rPr>
              <a:t>## [1] 123246</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“Kognitiv dissonans er bra!”</a:t>
            </a:r>
          </a:p>
        </p:txBody>
      </p:sp>
      <p:sp>
        <p:nvSpPr>
          <p:cNvPr id="3" name="Content Placeholder 2"/>
          <p:cNvSpPr>
            <a:spLocks noGrp="1"/>
          </p:cNvSpPr>
          <p:nvPr>
            <p:ph idx="1"/>
          </p:nvPr>
        </p:nvSpPr>
        <p:spPr/>
        <p:txBody>
          <a:bodyPr/>
          <a:lstStyle/>
          <a:p>
            <a:pPr lvl="0" indent="0" marL="0">
              <a:buNone/>
            </a:pPr>
            <a:r>
              <a:rPr/>
              <a:t>R Core Team (1990, 1991, 1992, 1993, 1994, 1995, 1996, 1997, 1998, 1999, 2000, 2001, 2002, 2003, 2004, 2005, 2006, 2007, 2008, 2009, 2010, 2011, 2012, 2013, 2014, 2015, 2016, 2017, 2018, 2019, 2020, 2021, 2022)</a:t>
            </a:r>
          </a:p>
          <a:p>
            <a:pPr lvl="0" indent="0" marL="0">
              <a:buNone/>
            </a:pPr>
            <a:r>
              <a:rPr/>
              <a:t>(Hvis ikke hadde ingen likt R..)</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Grunnleggende elementer</a:t>
            </a:r>
          </a:p>
        </p:txBody>
      </p:sp>
      <p:sp>
        <p:nvSpPr>
          <p:cNvPr id="3" name="Content Placeholder 2"/>
          <p:cNvSpPr>
            <a:spLocks noGrp="1"/>
          </p:cNvSpPr>
          <p:nvPr>
            <p:ph idx="1"/>
          </p:nvPr>
        </p:nvSpPr>
        <p:spPr/>
        <p:txBody>
          <a:bodyPr/>
          <a:lstStyle/>
          <a:p>
            <a:pPr lvl="0"/>
            <a:r>
              <a:rPr/>
              <a:t>Tekst i R kan være to grunnleggende elementer:</a:t>
            </a:r>
          </a:p>
          <a:p>
            <a:pPr lvl="1"/>
            <a:r>
              <a:rPr/>
              <a:t>Filer[]. [] brukes til å finne ulike elementer inne i en</a:t>
            </a:r>
          </a:p>
          <a:p>
            <a:pPr lvl="1"/>
            <a:r>
              <a:rPr/>
              <a:t>Programmer(). Programmene følges som regel av en parentes og så fyller man inn i parentesen ()</a:t>
            </a:r>
          </a:p>
          <a:p>
            <a:pPr lvl="1"/>
            <a:r>
              <a:rPr/>
              <a:t>Pakker: Programmene inngår som regel i </a:t>
            </a:r>
            <a:r>
              <a:rPr b="1"/>
              <a:t>pakker</a:t>
            </a:r>
            <a:r>
              <a:rPr/>
              <a:t> slik som Word er en del av Office. Vi laster inn pakkene vi trenger i starten av et dokument</a:t>
            </a:r>
          </a:p>
          <a:p>
            <a:pPr lvl="1"/>
            <a:r>
              <a:rPr/>
              <a:t>NB: “Tekst skrives i gåseøyne”. Uten gåseøyne forventer R et objekt/fil.</a:t>
            </a:r>
          </a:p>
        </p:txBody>
      </p:sp>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Laste inn pakker:</a:t>
            </a:r>
          </a:p>
        </p:txBody>
      </p:sp>
      <p:sp>
        <p:nvSpPr>
          <p:cNvPr id="3" name="Content Placeholder 2"/>
          <p:cNvSpPr>
            <a:spLocks noGrp="1"/>
          </p:cNvSpPr>
          <p:nvPr>
            <p:ph idx="1"/>
          </p:nvPr>
        </p:nvSpPr>
        <p:spPr/>
        <p:txBody>
          <a:bodyPr/>
          <a:lstStyle/>
          <a:p>
            <a:pPr lvl="0"/>
            <a:r>
              <a:rPr/>
              <a:t>Pakker må først installeres. De aller fleste kan man installere med </a:t>
            </a:r>
            <a:r>
              <a:rPr>
                <a:latin typeface="Courier"/>
              </a:rPr>
              <a:t>install.packages("pakke")</a:t>
            </a:r>
            <a:r>
              <a:rPr/>
              <a:t>. Vi bruker gåseøyne rundt pakkenavnet siden det er tekst.</a:t>
            </a:r>
          </a:p>
          <a:p>
            <a:pPr lvl="0"/>
            <a:r>
              <a:rPr/>
              <a:t>Når vi har installert en pakke kan vi laste den inn når vi trenger den med </a:t>
            </a:r>
            <a:r>
              <a:rPr>
                <a:latin typeface="Courier"/>
              </a:rPr>
              <a:t>library(pakke)</a:t>
            </a:r>
            <a:r>
              <a:rPr/>
              <a:t> eller </a:t>
            </a:r>
            <a:r>
              <a:rPr>
                <a:latin typeface="Courier"/>
              </a:rPr>
              <a:t>library("pakke")</a:t>
            </a:r>
            <a:r>
              <a:rPr/>
              <a:t>.</a:t>
            </a:r>
          </a:p>
          <a:p>
            <a:pPr lvl="0"/>
            <a:r>
              <a:rPr/>
              <a:t>Vi laster inn pakkene på starten av R-dokumentet</a:t>
            </a:r>
          </a:p>
        </p:txBody>
      </p:sp>
    </p:spTree>
  </p:cSl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Laste inn pakker:</a:t>
            </a:r>
          </a:p>
        </p:txBody>
      </p:sp>
      <p:sp>
        <p:nvSpPr>
          <p:cNvPr id="3" name="Content Placeholder 2"/>
          <p:cNvSpPr>
            <a:spLocks noGrp="1"/>
          </p:cNvSpPr>
          <p:nvPr>
            <p:ph idx="1"/>
          </p:nvPr>
        </p:nvSpPr>
        <p:spPr/>
        <p:txBody>
          <a:bodyPr/>
          <a:lstStyle/>
          <a:p>
            <a:pPr lvl="0" indent="0">
              <a:buNone/>
            </a:pPr>
            <a:r>
              <a:rPr i="1">
                <a:solidFill>
                  <a:srgbClr val="60A0B0"/>
                </a:solidFill>
                <a:latin typeface="Courier"/>
              </a:rPr>
              <a:t># Merk linjene under og bruk control shift c </a:t>
            </a:r>
            <a:br/>
            <a:r>
              <a:rPr i="1">
                <a:solidFill>
                  <a:srgbClr val="60A0B0"/>
                </a:solidFill>
                <a:latin typeface="Courier"/>
              </a:rPr>
              <a:t># til å fjerne kommentarfirkanten. </a:t>
            </a:r>
            <a:br/>
            <a:r>
              <a:rPr i="1">
                <a:solidFill>
                  <a:srgbClr val="60A0B0"/>
                </a:solidFill>
                <a:latin typeface="Courier"/>
              </a:rPr>
              <a:t>#Det ikke nødvendig å installere pakker </a:t>
            </a:r>
            <a:br/>
            <a:r>
              <a:rPr i="1">
                <a:solidFill>
                  <a:srgbClr val="60A0B0"/>
                </a:solidFill>
                <a:latin typeface="Courier"/>
              </a:rPr>
              <a:t># når man allerede har gjort det.</a:t>
            </a:r>
            <a:br/>
            <a:br/>
            <a:r>
              <a:rPr i="1">
                <a:solidFill>
                  <a:srgbClr val="60A0B0"/>
                </a:solidFill>
                <a:latin typeface="Courier"/>
              </a:rPr>
              <a:t># install.packages("here")</a:t>
            </a:r>
            <a:br/>
            <a:r>
              <a:rPr i="1">
                <a:solidFill>
                  <a:srgbClr val="60A0B0"/>
                </a:solidFill>
                <a:latin typeface="Courier"/>
              </a:rPr>
              <a:t># install.packages("tidyverse")</a:t>
            </a:r>
          </a:p>
        </p:txBody>
      </p:sp>
    </p:spTree>
  </p:cSl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solidFill>
                  <a:srgbClr val="06287E"/>
                </a:solidFill>
                <a:latin typeface="Courier"/>
              </a:rPr>
              <a:t>library</a:t>
            </a:r>
            <a:r>
              <a:rPr>
                <a:latin typeface="Courier"/>
              </a:rPr>
              <a:t>(here)</a:t>
            </a:r>
            <a:br/>
            <a:br/>
            <a:r>
              <a:rPr>
                <a:solidFill>
                  <a:srgbClr val="06287E"/>
                </a:solidFill>
                <a:latin typeface="Courier"/>
              </a:rPr>
              <a:t>library</a:t>
            </a:r>
            <a:r>
              <a:rPr>
                <a:latin typeface="Courier"/>
              </a:rPr>
              <a:t>(</a:t>
            </a:r>
            <a:r>
              <a:rPr>
                <a:solidFill>
                  <a:srgbClr val="4070A0"/>
                </a:solidFill>
                <a:latin typeface="Courier"/>
              </a:rPr>
              <a:t>"tidyverse"</a:t>
            </a:r>
            <a:r>
              <a:rPr>
                <a:latin typeface="Courier"/>
              </a:rPr>
              <a:t>)</a:t>
            </a:r>
          </a:p>
        </p:txBody>
      </p:sp>
    </p:spTree>
  </p:cSl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Laste inn datasett</a:t>
            </a:r>
          </a:p>
        </p:txBody>
      </p:sp>
      <p:sp>
        <p:nvSpPr>
          <p:cNvPr id="3" name="Content Placeholder 2"/>
          <p:cNvSpPr>
            <a:spLocks noGrp="1"/>
          </p:cNvSpPr>
          <p:nvPr>
            <p:ph idx="1"/>
          </p:nvPr>
        </p:nvSpPr>
        <p:spPr/>
        <p:txBody>
          <a:bodyPr/>
          <a:lstStyle/>
          <a:p>
            <a:pPr lvl="0"/>
            <a:r>
              <a:rPr/>
              <a:t>R har mange funksjoner som kan lese ulike typer datasett</a:t>
            </a:r>
          </a:p>
          <a:p>
            <a:pPr lvl="0"/>
            <a:r>
              <a:rPr>
                <a:latin typeface="Courier"/>
              </a:rPr>
              <a:t>Haven</a:t>
            </a:r>
            <a:r>
              <a:rPr/>
              <a:t>-pakka har for eksempel </a:t>
            </a:r>
            <a:r>
              <a:rPr>
                <a:latin typeface="Courier"/>
              </a:rPr>
              <a:t>read_sav()</a:t>
            </a:r>
            <a:r>
              <a:rPr/>
              <a:t> eller </a:t>
            </a:r>
            <a:r>
              <a:rPr>
                <a:latin typeface="Courier"/>
              </a:rPr>
              <a:t>read_dta()</a:t>
            </a:r>
          </a:p>
          <a:p>
            <a:pPr lvl="0"/>
            <a:r>
              <a:rPr/>
              <a:t>R vet ikke hvor filer ligger og misforstår ofte. Det beste er å bruke prosjekter og </a:t>
            </a:r>
            <a:r>
              <a:rPr i="1"/>
              <a:t>here</a:t>
            </a:r>
            <a:r>
              <a:rPr/>
              <a:t>-pakka.</a:t>
            </a:r>
          </a:p>
          <a:p>
            <a:pPr lvl="0"/>
            <a:r>
              <a:rPr/>
              <a:t>Da kan du ha fila i prosjektmappa og bruke </a:t>
            </a:r>
            <a:r>
              <a:rPr i="1"/>
              <a:t>here(“filnavn”)</a:t>
            </a:r>
            <a:r>
              <a:rPr/>
              <a:t> for å finne fila i mappa</a:t>
            </a:r>
          </a:p>
        </p:txBody>
      </p:sp>
    </p:spTree>
  </p:cSl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Laste inn fil</a:t>
            </a:r>
          </a:p>
        </p:txBody>
      </p:sp>
      <p:sp>
        <p:nvSpPr>
          <p:cNvPr id="3" name="Content Placeholder 2"/>
          <p:cNvSpPr>
            <a:spLocks noGrp="1"/>
          </p:cNvSpPr>
          <p:nvPr>
            <p:ph idx="1"/>
          </p:nvPr>
        </p:nvSpPr>
        <p:spPr/>
        <p:txBody>
          <a:bodyPr/>
          <a:lstStyle/>
          <a:p>
            <a:pPr lvl="0" indent="0">
              <a:buNone/>
            </a:pPr>
            <a:r>
              <a:rPr i="1">
                <a:solidFill>
                  <a:srgbClr val="60A0B0"/>
                </a:solidFill>
                <a:latin typeface="Courier"/>
              </a:rPr>
              <a:t># Vi glemte å laste inn haven:</a:t>
            </a:r>
            <a:br/>
            <a:r>
              <a:rPr i="1">
                <a:solidFill>
                  <a:srgbClr val="60A0B0"/>
                </a:solidFill>
                <a:latin typeface="Courier"/>
              </a:rPr>
              <a:t># Er det installert?</a:t>
            </a:r>
            <a:br/>
            <a:r>
              <a:rPr>
                <a:solidFill>
                  <a:srgbClr val="06287E"/>
                </a:solidFill>
                <a:latin typeface="Courier"/>
              </a:rPr>
              <a:t>library</a:t>
            </a:r>
            <a:r>
              <a:rPr>
                <a:latin typeface="Courier"/>
              </a:rPr>
              <a:t>(haven)</a:t>
            </a:r>
            <a:br/>
            <a:br/>
            <a:r>
              <a:rPr>
                <a:latin typeface="Courier"/>
              </a:rPr>
              <a:t>datasett </a:t>
            </a:r>
            <a:r>
              <a:rPr>
                <a:solidFill>
                  <a:srgbClr val="007020"/>
                </a:solidFill>
                <a:latin typeface="Courier"/>
              </a:rPr>
              <a:t>&lt;-</a:t>
            </a:r>
            <a:r>
              <a:rPr>
                <a:latin typeface="Courier"/>
              </a:rPr>
              <a:t> </a:t>
            </a:r>
            <a:r>
              <a:rPr>
                <a:solidFill>
                  <a:srgbClr val="06287E"/>
                </a:solidFill>
                <a:latin typeface="Courier"/>
              </a:rPr>
              <a:t>readRDS</a:t>
            </a:r>
            <a:r>
              <a:rPr>
                <a:latin typeface="Courier"/>
              </a:rPr>
              <a:t>(</a:t>
            </a:r>
            <a:r>
              <a:rPr>
                <a:solidFill>
                  <a:srgbClr val="06287E"/>
                </a:solidFill>
                <a:latin typeface="Courier"/>
              </a:rPr>
              <a:t>here</a:t>
            </a:r>
            <a:r>
              <a:rPr>
                <a:latin typeface="Courier"/>
              </a:rPr>
              <a:t>(</a:t>
            </a:r>
            <a:r>
              <a:rPr>
                <a:solidFill>
                  <a:srgbClr val="4070A0"/>
                </a:solidFill>
                <a:latin typeface="Courier"/>
              </a:rPr>
              <a:t>"Data/kurs.rds"</a:t>
            </a:r>
            <a:r>
              <a:rPr>
                <a:latin typeface="Courier"/>
              </a:rPr>
              <a:t>))</a:t>
            </a:r>
            <a:br/>
            <a:br/>
            <a:r>
              <a:rPr i="1">
                <a:solidFill>
                  <a:srgbClr val="60A0B0"/>
                </a:solidFill>
                <a:latin typeface="Courier"/>
              </a:rPr>
              <a:t>#csv osv.</a:t>
            </a:r>
          </a:p>
        </p:txBody>
      </p:sp>
    </p:spTree>
  </p:cSl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Lagre datasett</a:t>
            </a:r>
          </a:p>
        </p:txBody>
      </p:sp>
      <p:sp>
        <p:nvSpPr>
          <p:cNvPr id="3" name="Content Placeholder 2"/>
          <p:cNvSpPr>
            <a:spLocks noGrp="1"/>
          </p:cNvSpPr>
          <p:nvPr>
            <p:ph idx="1"/>
          </p:nvPr>
        </p:nvSpPr>
        <p:spPr/>
        <p:txBody>
          <a:bodyPr/>
          <a:lstStyle/>
          <a:p>
            <a:pPr lvl="0" indent="-457200" marL="457200">
              <a:buAutoNum type="arabicPeriod"/>
            </a:pPr>
            <a:r>
              <a:rPr/>
              <a:t>Stata</a:t>
            </a:r>
          </a:p>
          <a:p>
            <a:pPr lvl="0" indent="-457200" marL="457200">
              <a:buAutoNum type="arabicPeriod"/>
            </a:pPr>
            <a:r>
              <a:rPr/>
              <a:t>Csv</a:t>
            </a:r>
          </a:p>
          <a:p>
            <a:pPr lvl="0" indent="-457200" marL="457200">
              <a:buAutoNum type="arabicPeriod"/>
            </a:pPr>
            <a:r>
              <a:rPr/>
              <a:t>R</a:t>
            </a:r>
          </a:p>
        </p:txBody>
      </p:sp>
    </p:spTree>
  </p:cSl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Mappen Data må finnes</a:t>
            </a:r>
            <a:br/>
            <a:r>
              <a:rPr>
                <a:solidFill>
                  <a:srgbClr val="06287E"/>
                </a:solidFill>
                <a:latin typeface="Courier"/>
              </a:rPr>
              <a:t>saveRDS</a:t>
            </a:r>
            <a:r>
              <a:rPr>
                <a:latin typeface="Courier"/>
              </a:rPr>
              <a:t>(datasett,</a:t>
            </a:r>
            <a:r>
              <a:rPr>
                <a:solidFill>
                  <a:srgbClr val="06287E"/>
                </a:solidFill>
                <a:latin typeface="Courier"/>
              </a:rPr>
              <a:t>here</a:t>
            </a:r>
            <a:r>
              <a:rPr>
                <a:latin typeface="Courier"/>
              </a:rPr>
              <a:t>(</a:t>
            </a:r>
            <a:r>
              <a:rPr>
                <a:solidFill>
                  <a:srgbClr val="4070A0"/>
                </a:solidFill>
                <a:latin typeface="Courier"/>
              </a:rPr>
              <a:t>"Data/fil.rds"</a:t>
            </a:r>
            <a:r>
              <a:rPr>
                <a:latin typeface="Courier"/>
              </a:rPr>
              <a:t>))</a:t>
            </a:r>
            <a:br/>
            <a:br/>
            <a:r>
              <a:rPr i="1">
                <a:solidFill>
                  <a:srgbClr val="60A0B0"/>
                </a:solidFill>
                <a:latin typeface="Courier"/>
              </a:rPr>
              <a:t>#Får dere til å lage en statafil og en spss-fil?</a:t>
            </a:r>
            <a:br/>
            <a:r>
              <a:rPr i="1">
                <a:solidFill>
                  <a:srgbClr val="60A0B0"/>
                </a:solidFill>
                <a:latin typeface="Courier"/>
              </a:rPr>
              <a:t># Test write_ og tab</a:t>
            </a:r>
          </a:p>
        </p:txBody>
      </p:sp>
    </p:spTree>
  </p:cSl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Filer</a:t>
            </a:r>
          </a:p>
        </p:txBody>
      </p:sp>
      <p:sp>
        <p:nvSpPr>
          <p:cNvPr id="3" name="Content Placeholder 2"/>
          <p:cNvSpPr>
            <a:spLocks noGrp="1"/>
          </p:cNvSpPr>
          <p:nvPr>
            <p:ph idx="1"/>
          </p:nvPr>
        </p:nvSpPr>
        <p:spPr/>
        <p:txBody>
          <a:bodyPr/>
          <a:lstStyle/>
          <a:p>
            <a:pPr lvl="0" indent="0" marL="0">
              <a:buNone/>
            </a:pPr>
            <a:r>
              <a:rPr/>
              <a:t>De mest vanlige «filtypene» i R er:</a:t>
            </a:r>
          </a:p>
          <a:p>
            <a:pPr lvl="0" indent="-457200" marL="457200">
              <a:buAutoNum type="arabicPeriod"/>
            </a:pPr>
            <a:r>
              <a:rPr/>
              <a:t>Rekker</a:t>
            </a:r>
          </a:p>
          <a:p>
            <a:pPr lvl="0" indent="-457200" marL="457200">
              <a:buAutoNum type="arabicPeriod"/>
            </a:pPr>
            <a:r>
              <a:rPr/>
              <a:t>Tabeller</a:t>
            </a:r>
          </a:p>
          <a:p>
            <a:pPr lvl="0" indent="-457200" marL="457200">
              <a:buAutoNum type="arabicPeriod"/>
            </a:pPr>
            <a:r>
              <a:rPr/>
              <a:t>Lister</a:t>
            </a:r>
          </a:p>
        </p:txBody>
      </p:sp>
    </p:spTree>
  </p:cSl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Rekker</a:t>
            </a:r>
          </a:p>
        </p:txBody>
      </p:sp>
      <p:sp>
        <p:nvSpPr>
          <p:cNvPr id="3" name="Content Placeholder 2"/>
          <p:cNvSpPr>
            <a:spLocks noGrp="1"/>
          </p:cNvSpPr>
          <p:nvPr>
            <p:ph idx="1"/>
          </p:nvPr>
        </p:nvSpPr>
        <p:spPr/>
        <p:txBody>
          <a:bodyPr/>
          <a:lstStyle/>
          <a:p>
            <a:pPr lvl="0" indent="-457200" marL="457200">
              <a:buAutoNum type="arabicPeriod"/>
            </a:pPr>
            <a:r>
              <a:rPr/>
              <a:t>Rekker</a:t>
            </a:r>
          </a:p>
          <a:p>
            <a:pPr lvl="1" indent="-457200" marL="914400">
              <a:buAutoNum type="arabicPeriod"/>
            </a:pPr>
            <a:r>
              <a:rPr/>
              <a:t>Lages med c(): </a:t>
            </a:r>
            <a:r>
              <a:rPr>
                <a:latin typeface="Courier"/>
              </a:rPr>
              <a:t>alder &lt;-c(0,30,10)</a:t>
            </a:r>
          </a:p>
          <a:p>
            <a:pPr lvl="1" indent="-457200" marL="914400">
              <a:buAutoNum type="arabicPeriod"/>
            </a:pPr>
            <a:r>
              <a:rPr/>
              <a:t>Eller tekst: </a:t>
            </a:r>
            <a:r>
              <a:rPr>
                <a:latin typeface="Courier"/>
              </a:rPr>
              <a:t>kjonn&lt;- c("m", "m", "f")</a:t>
            </a:r>
          </a:p>
          <a:p>
            <a:pPr lvl="1" indent="-457200" marL="914400">
              <a:buAutoNum type="arabicPeriod"/>
            </a:pPr>
            <a:r>
              <a:rPr/>
              <a:t>Eller tallrekker </a:t>
            </a:r>
            <a:r>
              <a:rPr>
                <a:latin typeface="Courier"/>
              </a:rPr>
              <a:t>20:55</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Sette opp R og RStudio</a:t>
            </a:r>
          </a:p>
        </p:txBody>
      </p:sp>
      <p:sp>
        <p:nvSpPr>
          <p:cNvPr id="3" name="Content Placeholder 2"/>
          <p:cNvSpPr>
            <a:spLocks noGrp="1"/>
          </p:cNvSpPr>
          <p:nvPr>
            <p:ph idx="1"/>
          </p:nvPr>
        </p:nvSpPr>
        <p:spPr/>
        <p:txBody>
          <a:bodyPr/>
          <a:lstStyle/>
          <a:p>
            <a:pPr lvl="0"/>
            <a:r>
              <a:rPr/>
              <a:t>Laste ned begge via </a:t>
            </a:r>
            <a:r>
              <a:rPr b="1"/>
              <a:t>Software Center</a:t>
            </a:r>
          </a:p>
          <a:p>
            <a:pPr lvl="0"/>
            <a:r>
              <a:rPr/>
              <a:t>Installere</a:t>
            </a:r>
          </a:p>
          <a:p>
            <a:pPr lvl="0"/>
            <a:r>
              <a:rPr/>
              <a:t>Åpne denne fila</a:t>
            </a:r>
          </a:p>
          <a:p>
            <a:pPr lvl="0"/>
            <a:r>
              <a:rPr/>
              <a:t>Se også nederst for flere ressurser</a:t>
            </a:r>
          </a:p>
        </p:txBody>
      </p:sp>
    </p:spTree>
  </p:cSl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Tabeller</a:t>
            </a:r>
          </a:p>
        </p:txBody>
      </p:sp>
      <p:sp>
        <p:nvSpPr>
          <p:cNvPr id="3" name="Content Placeholder 2"/>
          <p:cNvSpPr>
            <a:spLocks noGrp="1"/>
          </p:cNvSpPr>
          <p:nvPr>
            <p:ph idx="1"/>
          </p:nvPr>
        </p:nvSpPr>
        <p:spPr/>
        <p:txBody>
          <a:bodyPr/>
          <a:lstStyle/>
          <a:p>
            <a:pPr lvl="0" indent="-457200" marL="457200">
              <a:buAutoNum startAt="2" type="arabicPeriod"/>
            </a:pPr>
            <a:r>
              <a:rPr/>
              <a:t>Tabeller består av flere like lange rekker</a:t>
            </a:r>
          </a:p>
          <a:p>
            <a:pPr lvl="1" indent="-457200" marL="914400">
              <a:buAutoNum type="arabicPeriod"/>
            </a:pPr>
            <a:r>
              <a:rPr/>
              <a:t>Kan lages med: </a:t>
            </a:r>
            <a:r>
              <a:rPr>
                <a:latin typeface="Courier"/>
              </a:rPr>
              <a:t>tabell &lt;-cbind(alder, kjonn)</a:t>
            </a:r>
          </a:p>
          <a:p>
            <a:pPr lvl="0" indent="-457200" marL="457200">
              <a:buAutoNum startAt="2" type="arabicPeriod"/>
            </a:pPr>
            <a:r>
              <a:rPr/>
              <a:t>Lister kan bestå av mange ulike elementer, for eksempel både rekker, tabeller og lister</a:t>
            </a:r>
          </a:p>
          <a:p>
            <a:pPr lvl="1" indent="-457200" marL="914400">
              <a:buAutoNum type="arabicPeriod"/>
            </a:pPr>
            <a:r>
              <a:rPr>
                <a:latin typeface="Courier"/>
              </a:rPr>
              <a:t>alle_data &lt;-list(tabell, alder, kjonn,"Lister blir ofte rotete")</a:t>
            </a:r>
          </a:p>
        </p:txBody>
      </p:sp>
    </p:spTree>
  </p:cSl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latin typeface="Courier"/>
              </a:rPr>
              <a:t>alder </a:t>
            </a:r>
            <a:r>
              <a:rPr>
                <a:solidFill>
                  <a:srgbClr val="007020"/>
                </a:solidFill>
                <a:latin typeface="Courier"/>
              </a:rPr>
              <a:t>&lt;-</a:t>
            </a:r>
            <a:r>
              <a:rPr>
                <a:solidFill>
                  <a:srgbClr val="06287E"/>
                </a:solidFill>
                <a:latin typeface="Courier"/>
              </a:rPr>
              <a:t>c</a:t>
            </a:r>
            <a:r>
              <a:rPr>
                <a:latin typeface="Courier"/>
              </a:rPr>
              <a:t>(</a:t>
            </a:r>
            <a:r>
              <a:rPr>
                <a:solidFill>
                  <a:srgbClr val="40A070"/>
                </a:solidFill>
                <a:latin typeface="Courier"/>
              </a:rPr>
              <a:t>0</a:t>
            </a:r>
            <a:r>
              <a:rPr>
                <a:latin typeface="Courier"/>
              </a:rPr>
              <a:t>,</a:t>
            </a:r>
            <a:r>
              <a:rPr>
                <a:solidFill>
                  <a:srgbClr val="40A070"/>
                </a:solidFill>
                <a:latin typeface="Courier"/>
              </a:rPr>
              <a:t>30</a:t>
            </a:r>
            <a:r>
              <a:rPr>
                <a:latin typeface="Courier"/>
              </a:rPr>
              <a:t>,</a:t>
            </a:r>
            <a:r>
              <a:rPr>
                <a:solidFill>
                  <a:srgbClr val="40A070"/>
                </a:solidFill>
                <a:latin typeface="Courier"/>
              </a:rPr>
              <a:t>10</a:t>
            </a:r>
            <a:r>
              <a:rPr>
                <a:latin typeface="Courier"/>
              </a:rPr>
              <a:t>)</a:t>
            </a:r>
            <a:br/>
            <a:r>
              <a:rPr>
                <a:latin typeface="Courier"/>
              </a:rPr>
              <a:t>kjonn</a:t>
            </a:r>
            <a:r>
              <a:rPr>
                <a:solidFill>
                  <a:srgbClr val="007020"/>
                </a:solidFill>
                <a:latin typeface="Courier"/>
              </a:rPr>
              <a:t>&lt;-</a:t>
            </a:r>
            <a:r>
              <a:rPr>
                <a:latin typeface="Courier"/>
              </a:rPr>
              <a:t> </a:t>
            </a:r>
            <a:r>
              <a:rPr>
                <a:solidFill>
                  <a:srgbClr val="06287E"/>
                </a:solidFill>
                <a:latin typeface="Courier"/>
              </a:rPr>
              <a:t>c</a:t>
            </a:r>
            <a:r>
              <a:rPr>
                <a:latin typeface="Courier"/>
              </a:rPr>
              <a:t>(</a:t>
            </a:r>
            <a:r>
              <a:rPr>
                <a:solidFill>
                  <a:srgbClr val="4070A0"/>
                </a:solidFill>
                <a:latin typeface="Courier"/>
              </a:rPr>
              <a:t>"2"</a:t>
            </a:r>
            <a:r>
              <a:rPr>
                <a:latin typeface="Courier"/>
              </a:rPr>
              <a:t>, </a:t>
            </a:r>
            <a:r>
              <a:rPr>
                <a:solidFill>
                  <a:srgbClr val="4070A0"/>
                </a:solidFill>
                <a:latin typeface="Courier"/>
              </a:rPr>
              <a:t>"2"</a:t>
            </a:r>
            <a:r>
              <a:rPr>
                <a:latin typeface="Courier"/>
              </a:rPr>
              <a:t>, </a:t>
            </a:r>
            <a:r>
              <a:rPr>
                <a:solidFill>
                  <a:srgbClr val="4070A0"/>
                </a:solidFill>
                <a:latin typeface="Courier"/>
              </a:rPr>
              <a:t>"1"</a:t>
            </a:r>
            <a:r>
              <a:rPr>
                <a:latin typeface="Courier"/>
              </a:rPr>
              <a:t>)</a:t>
            </a:r>
            <a:br/>
            <a:r>
              <a:rPr>
                <a:solidFill>
                  <a:srgbClr val="40A070"/>
                </a:solidFill>
                <a:latin typeface="Courier"/>
              </a:rPr>
              <a:t>20</a:t>
            </a:r>
            <a:r>
              <a:rPr>
                <a:solidFill>
                  <a:srgbClr val="4070A0"/>
                </a:solidFill>
                <a:latin typeface="Courier"/>
              </a:rPr>
              <a:t>:</a:t>
            </a:r>
            <a:r>
              <a:rPr>
                <a:solidFill>
                  <a:srgbClr val="40A070"/>
                </a:solidFill>
                <a:latin typeface="Courier"/>
              </a:rPr>
              <a:t>55</a:t>
            </a:r>
            <a:br/>
            <a:r>
              <a:rPr>
                <a:latin typeface="Courier"/>
              </a:rPr>
              <a:t>tabell </a:t>
            </a:r>
            <a:r>
              <a:rPr>
                <a:solidFill>
                  <a:srgbClr val="007020"/>
                </a:solidFill>
                <a:latin typeface="Courier"/>
              </a:rPr>
              <a:t>&lt;-</a:t>
            </a:r>
            <a:r>
              <a:rPr>
                <a:solidFill>
                  <a:srgbClr val="06287E"/>
                </a:solidFill>
                <a:latin typeface="Courier"/>
              </a:rPr>
              <a:t>bind_cols</a:t>
            </a:r>
            <a:r>
              <a:rPr>
                <a:latin typeface="Courier"/>
              </a:rPr>
              <a:t>(</a:t>
            </a:r>
            <a:r>
              <a:rPr>
                <a:solidFill>
                  <a:srgbClr val="4070A0"/>
                </a:solidFill>
                <a:latin typeface="Courier"/>
              </a:rPr>
              <a:t>"Alder"</a:t>
            </a:r>
            <a:r>
              <a:rPr>
                <a:latin typeface="Courier"/>
              </a:rPr>
              <a:t> </a:t>
            </a:r>
            <a:r>
              <a:rPr>
                <a:solidFill>
                  <a:srgbClr val="007020"/>
                </a:solidFill>
                <a:latin typeface="Courier"/>
              </a:rPr>
              <a:t>=</a:t>
            </a:r>
            <a:r>
              <a:rPr>
                <a:latin typeface="Courier"/>
              </a:rPr>
              <a:t> alder, </a:t>
            </a:r>
            <a:r>
              <a:rPr>
                <a:solidFill>
                  <a:srgbClr val="4070A0"/>
                </a:solidFill>
                <a:latin typeface="Courier"/>
              </a:rPr>
              <a:t>"Kjonn"</a:t>
            </a:r>
            <a:r>
              <a:rPr>
                <a:latin typeface="Courier"/>
              </a:rPr>
              <a:t> </a:t>
            </a:r>
            <a:r>
              <a:rPr>
                <a:solidFill>
                  <a:srgbClr val="007020"/>
                </a:solidFill>
                <a:latin typeface="Courier"/>
              </a:rPr>
              <a:t>=</a:t>
            </a:r>
            <a:r>
              <a:rPr>
                <a:latin typeface="Courier"/>
              </a:rPr>
              <a:t> kjonn)</a:t>
            </a:r>
            <a:br/>
            <a:r>
              <a:rPr>
                <a:latin typeface="Courier"/>
              </a:rPr>
              <a:t>alle_data </a:t>
            </a:r>
            <a:r>
              <a:rPr>
                <a:solidFill>
                  <a:srgbClr val="007020"/>
                </a:solidFill>
                <a:latin typeface="Courier"/>
              </a:rPr>
              <a:t>&lt;-</a:t>
            </a:r>
            <a:r>
              <a:rPr>
                <a:solidFill>
                  <a:srgbClr val="06287E"/>
                </a:solidFill>
                <a:latin typeface="Courier"/>
              </a:rPr>
              <a:t>list</a:t>
            </a:r>
            <a:r>
              <a:rPr>
                <a:latin typeface="Courier"/>
              </a:rPr>
              <a:t>(</a:t>
            </a:r>
            <a:r>
              <a:rPr>
                <a:solidFill>
                  <a:srgbClr val="4070A0"/>
                </a:solidFill>
                <a:latin typeface="Courier"/>
              </a:rPr>
              <a:t>"Tabell"</a:t>
            </a:r>
            <a:r>
              <a:rPr>
                <a:solidFill>
                  <a:srgbClr val="007020"/>
                </a:solidFill>
                <a:latin typeface="Courier"/>
              </a:rPr>
              <a:t>=</a:t>
            </a:r>
            <a:r>
              <a:rPr>
                <a:latin typeface="Courier"/>
              </a:rPr>
              <a:t>tabell, </a:t>
            </a:r>
            <a:r>
              <a:rPr>
                <a:solidFill>
                  <a:srgbClr val="4070A0"/>
                </a:solidFill>
                <a:latin typeface="Courier"/>
              </a:rPr>
              <a:t>"Alder"</a:t>
            </a:r>
            <a:r>
              <a:rPr>
                <a:solidFill>
                  <a:srgbClr val="007020"/>
                </a:solidFill>
                <a:latin typeface="Courier"/>
              </a:rPr>
              <a:t>=</a:t>
            </a:r>
            <a:r>
              <a:rPr>
                <a:latin typeface="Courier"/>
              </a:rPr>
              <a:t>alder, </a:t>
            </a:r>
            <a:r>
              <a:rPr>
                <a:solidFill>
                  <a:srgbClr val="7D9029"/>
                </a:solidFill>
                <a:latin typeface="Courier"/>
              </a:rPr>
              <a:t>Kjonn=</a:t>
            </a:r>
            <a:r>
              <a:rPr>
                <a:latin typeface="Courier"/>
              </a:rPr>
              <a:t>kjonn)</a:t>
            </a:r>
          </a:p>
        </p:txBody>
      </p:sp>
    </p:spTree>
  </p:cSl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Ofte er man interessert i enkeltelementer</a:t>
            </a:r>
          </a:p>
        </p:txBody>
      </p:sp>
      <p:sp>
        <p:nvSpPr>
          <p:cNvPr id="3" name="Content Placeholder 2"/>
          <p:cNvSpPr>
            <a:spLocks noGrp="1"/>
          </p:cNvSpPr>
          <p:nvPr>
            <p:ph idx="1"/>
          </p:nvPr>
        </p:nvSpPr>
        <p:spPr/>
        <p:txBody>
          <a:bodyPr/>
          <a:lstStyle/>
          <a:p>
            <a:pPr lvl="0" indent="0" marL="0">
              <a:buNone/>
            </a:pPr>
            <a:r>
              <a:rPr/>
              <a:t>Filer kan man som regel subsettes med brakker [] og nummer eller navn</a:t>
            </a:r>
          </a:p>
          <a:p>
            <a:pPr lvl="0"/>
            <a:r>
              <a:rPr/>
              <a:t>rekke[2] gir deg objekt nummer to i rekka</a:t>
            </a:r>
          </a:p>
          <a:p>
            <a:pPr lvl="0" indent="0">
              <a:buNone/>
            </a:pPr>
            <a:r>
              <a:rPr>
                <a:latin typeface="Courier"/>
              </a:rPr>
              <a:t>alder[</a:t>
            </a:r>
            <a:r>
              <a:rPr>
                <a:solidFill>
                  <a:srgbClr val="40A070"/>
                </a:solidFill>
                <a:latin typeface="Courier"/>
              </a:rPr>
              <a:t>3</a:t>
            </a:r>
            <a:r>
              <a:rPr>
                <a:latin typeface="Courier"/>
              </a:rPr>
              <a:t>]</a:t>
            </a:r>
            <a:br/>
            <a:r>
              <a:rPr>
                <a:latin typeface="Courier"/>
              </a:rPr>
              <a:t>kjonn[</a:t>
            </a:r>
            <a:r>
              <a:rPr>
                <a:solidFill>
                  <a:srgbClr val="40A070"/>
                </a:solidFill>
                <a:latin typeface="Courier"/>
              </a:rPr>
              <a:t>3</a:t>
            </a:r>
            <a:r>
              <a:rPr>
                <a:latin typeface="Courier"/>
              </a:rPr>
              <a:t>]</a:t>
            </a:r>
          </a:p>
        </p:txBody>
      </p:sp>
    </p:spTree>
  </p:cSl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Tabeller</a:t>
            </a:r>
          </a:p>
        </p:txBody>
      </p:sp>
      <p:sp>
        <p:nvSpPr>
          <p:cNvPr id="3" name="Content Placeholder 2"/>
          <p:cNvSpPr>
            <a:spLocks noGrp="1"/>
          </p:cNvSpPr>
          <p:nvPr>
            <p:ph idx="1"/>
          </p:nvPr>
        </p:nvSpPr>
        <p:spPr/>
        <p:txBody>
          <a:bodyPr/>
          <a:lstStyle/>
          <a:p>
            <a:pPr lvl="0"/>
            <a:r>
              <a:rPr/>
              <a:t>tabeller subsettes slik: </a:t>
            </a:r>
            <a:r>
              <a:rPr i="1"/>
              <a:t>tabell[rad, kolonne]</a:t>
            </a:r>
          </a:p>
          <a:p>
            <a:pPr lvl="1"/>
            <a:r>
              <a:rPr i="1"/>
              <a:t>tabell[3, 1]</a:t>
            </a:r>
            <a:r>
              <a:rPr/>
              <a:t> gir deg det tredje elementet i den første kolonnen</a:t>
            </a:r>
          </a:p>
          <a:p>
            <a:pPr lvl="1"/>
            <a:r>
              <a:rPr/>
              <a:t>Ev. </a:t>
            </a:r>
            <a:r>
              <a:rPr i="1"/>
              <a:t>tabell[2, “alder”]</a:t>
            </a:r>
          </a:p>
          <a:p>
            <a:pPr lvl="1"/>
            <a:r>
              <a:rPr i="1"/>
              <a:t>tabell[rad, kolonne]</a:t>
            </a:r>
          </a:p>
          <a:p>
            <a:pPr lvl="0" indent="0">
              <a:buNone/>
            </a:pPr>
            <a:r>
              <a:rPr>
                <a:latin typeface="Courier"/>
              </a:rPr>
              <a:t>tabell[</a:t>
            </a:r>
            <a:r>
              <a:rPr>
                <a:solidFill>
                  <a:srgbClr val="40A070"/>
                </a:solidFill>
                <a:latin typeface="Courier"/>
              </a:rPr>
              <a:t>3</a:t>
            </a:r>
            <a:r>
              <a:rPr>
                <a:latin typeface="Courier"/>
              </a:rPr>
              <a:t>, </a:t>
            </a:r>
            <a:r>
              <a:rPr>
                <a:solidFill>
                  <a:srgbClr val="40A070"/>
                </a:solidFill>
                <a:latin typeface="Courier"/>
              </a:rPr>
              <a:t>1</a:t>
            </a:r>
            <a:r>
              <a:rPr>
                <a:latin typeface="Courier"/>
              </a:rPr>
              <a:t>]</a:t>
            </a:r>
            <a:br/>
            <a:r>
              <a:rPr>
                <a:latin typeface="Courier"/>
              </a:rPr>
              <a:t>tabell[</a:t>
            </a:r>
            <a:r>
              <a:rPr>
                <a:solidFill>
                  <a:srgbClr val="40A070"/>
                </a:solidFill>
                <a:latin typeface="Courier"/>
              </a:rPr>
              <a:t>2</a:t>
            </a:r>
            <a:r>
              <a:rPr>
                <a:latin typeface="Courier"/>
              </a:rPr>
              <a:t>, </a:t>
            </a:r>
            <a:r>
              <a:rPr>
                <a:solidFill>
                  <a:srgbClr val="4070A0"/>
                </a:solidFill>
                <a:latin typeface="Courier"/>
              </a:rPr>
              <a:t>"Alder"</a:t>
            </a:r>
            <a:r>
              <a:rPr>
                <a:latin typeface="Courier"/>
              </a:rPr>
              <a:t>]</a:t>
            </a:r>
            <a:br/>
            <a:br/>
            <a:r>
              <a:rPr>
                <a:latin typeface="Courier"/>
              </a:rPr>
              <a:t>tabell[</a:t>
            </a:r>
            <a:r>
              <a:rPr>
                <a:solidFill>
                  <a:srgbClr val="40A070"/>
                </a:solidFill>
                <a:latin typeface="Courier"/>
              </a:rPr>
              <a:t>3</a:t>
            </a:r>
            <a:r>
              <a:rPr>
                <a:latin typeface="Courier"/>
              </a:rPr>
              <a:t>,</a:t>
            </a:r>
            <a:r>
              <a:rPr>
                <a:solidFill>
                  <a:srgbClr val="4070A0"/>
                </a:solidFill>
                <a:latin typeface="Courier"/>
              </a:rPr>
              <a:t>"Alder"</a:t>
            </a:r>
            <a:r>
              <a:rPr>
                <a:latin typeface="Courier"/>
              </a:rPr>
              <a:t>] </a:t>
            </a:r>
            <a:r>
              <a:rPr>
                <a:solidFill>
                  <a:srgbClr val="007020"/>
                </a:solidFill>
                <a:latin typeface="Courier"/>
              </a:rPr>
              <a:t>&lt;-</a:t>
            </a:r>
            <a:r>
              <a:rPr>
                <a:latin typeface="Courier"/>
              </a:rPr>
              <a:t> </a:t>
            </a:r>
            <a:r>
              <a:rPr>
                <a:solidFill>
                  <a:srgbClr val="40A070"/>
                </a:solidFill>
                <a:latin typeface="Courier"/>
              </a:rPr>
              <a:t>7</a:t>
            </a:r>
            <a:br/>
            <a:br/>
            <a:r>
              <a:rPr>
                <a:latin typeface="Courier"/>
              </a:rPr>
              <a:t>tabell[tabell</a:t>
            </a:r>
            <a:r>
              <a:rPr>
                <a:solidFill>
                  <a:srgbClr val="4070A0"/>
                </a:solidFill>
                <a:latin typeface="Courier"/>
              </a:rPr>
              <a:t>$</a:t>
            </a:r>
            <a:r>
              <a:rPr>
                <a:latin typeface="Courier"/>
              </a:rPr>
              <a:t>Alder</a:t>
            </a:r>
            <a:r>
              <a:rPr>
                <a:solidFill>
                  <a:srgbClr val="4070A0"/>
                </a:solidFill>
                <a:latin typeface="Courier"/>
              </a:rPr>
              <a:t>==</a:t>
            </a:r>
            <a:r>
              <a:rPr>
                <a:solidFill>
                  <a:srgbClr val="40A070"/>
                </a:solidFill>
                <a:latin typeface="Courier"/>
              </a:rPr>
              <a:t>7</a:t>
            </a:r>
            <a:r>
              <a:rPr>
                <a:latin typeface="Courier"/>
              </a:rPr>
              <a:t>,</a:t>
            </a:r>
            <a:r>
              <a:rPr>
                <a:solidFill>
                  <a:srgbClr val="4070A0"/>
                </a:solidFill>
                <a:latin typeface="Courier"/>
              </a:rPr>
              <a:t>"Kjonn"</a:t>
            </a:r>
            <a:r>
              <a:rPr>
                <a:latin typeface="Courier"/>
              </a:rPr>
              <a:t>]</a:t>
            </a:r>
            <a:br/>
            <a:br/>
            <a:r>
              <a:rPr>
                <a:latin typeface="Courier"/>
              </a:rPr>
              <a:t>tabell</a:t>
            </a:r>
            <a:r>
              <a:rPr>
                <a:solidFill>
                  <a:srgbClr val="4070A0"/>
                </a:solidFill>
                <a:latin typeface="Courier"/>
              </a:rPr>
              <a:t>$</a:t>
            </a:r>
            <a:r>
              <a:rPr>
                <a:latin typeface="Courier"/>
              </a:rPr>
              <a:t>ID </a:t>
            </a:r>
            <a:r>
              <a:rPr>
                <a:solidFill>
                  <a:srgbClr val="007020"/>
                </a:solidFill>
                <a:latin typeface="Courier"/>
              </a:rPr>
              <a:t>&lt;-</a:t>
            </a:r>
            <a:r>
              <a:rPr>
                <a:latin typeface="Courier"/>
              </a:rPr>
              <a:t> </a:t>
            </a:r>
            <a:r>
              <a:rPr>
                <a:solidFill>
                  <a:srgbClr val="06287E"/>
                </a:solidFill>
                <a:latin typeface="Courier"/>
              </a:rPr>
              <a:t>c</a:t>
            </a:r>
            <a:r>
              <a:rPr>
                <a:latin typeface="Courier"/>
              </a:rPr>
              <a:t>(</a:t>
            </a:r>
            <a:r>
              <a:rPr>
                <a:solidFill>
                  <a:srgbClr val="40A070"/>
                </a:solidFill>
                <a:latin typeface="Courier"/>
              </a:rPr>
              <a:t>1</a:t>
            </a:r>
            <a:r>
              <a:rPr>
                <a:latin typeface="Courier"/>
              </a:rPr>
              <a:t>,</a:t>
            </a:r>
            <a:r>
              <a:rPr>
                <a:solidFill>
                  <a:srgbClr val="40A070"/>
                </a:solidFill>
                <a:latin typeface="Courier"/>
              </a:rPr>
              <a:t>2</a:t>
            </a:r>
            <a:r>
              <a:rPr>
                <a:latin typeface="Courier"/>
              </a:rPr>
              <a:t>,</a:t>
            </a:r>
            <a:r>
              <a:rPr>
                <a:solidFill>
                  <a:srgbClr val="40A070"/>
                </a:solidFill>
                <a:latin typeface="Courier"/>
              </a:rPr>
              <a:t>3</a:t>
            </a:r>
            <a:r>
              <a:rPr>
                <a:latin typeface="Courier"/>
              </a:rPr>
              <a:t>)</a:t>
            </a:r>
            <a:br/>
            <a:br/>
            <a:r>
              <a:rPr>
                <a:latin typeface="Courier"/>
              </a:rPr>
              <a:t>tabell[,</a:t>
            </a:r>
            <a:r>
              <a:rPr>
                <a:solidFill>
                  <a:srgbClr val="4070A0"/>
                </a:solidFill>
                <a:latin typeface="Courier"/>
              </a:rPr>
              <a:t>"ID2"</a:t>
            </a:r>
            <a:r>
              <a:rPr>
                <a:latin typeface="Courier"/>
              </a:rPr>
              <a:t>] </a:t>
            </a:r>
            <a:r>
              <a:rPr>
                <a:solidFill>
                  <a:srgbClr val="007020"/>
                </a:solidFill>
                <a:latin typeface="Courier"/>
              </a:rPr>
              <a:t>&lt;-</a:t>
            </a:r>
            <a:r>
              <a:rPr>
                <a:latin typeface="Courier"/>
              </a:rPr>
              <a:t> </a:t>
            </a:r>
            <a:r>
              <a:rPr>
                <a:solidFill>
                  <a:srgbClr val="40A070"/>
                </a:solidFill>
                <a:latin typeface="Courier"/>
              </a:rPr>
              <a:t>1</a:t>
            </a:r>
            <a:r>
              <a:rPr>
                <a:solidFill>
                  <a:srgbClr val="4070A0"/>
                </a:solidFill>
                <a:latin typeface="Courier"/>
              </a:rPr>
              <a:t>:</a:t>
            </a:r>
            <a:r>
              <a:rPr>
                <a:solidFill>
                  <a:srgbClr val="40A070"/>
                </a:solidFill>
                <a:latin typeface="Courier"/>
              </a:rPr>
              <a:t>3</a:t>
            </a:r>
            <a:br/>
            <a:br/>
            <a:r>
              <a:rPr>
                <a:latin typeface="Courier"/>
              </a:rPr>
              <a:t>tabell[,</a:t>
            </a:r>
            <a:r>
              <a:rPr>
                <a:solidFill>
                  <a:srgbClr val="06287E"/>
                </a:solidFill>
                <a:latin typeface="Courier"/>
              </a:rPr>
              <a:t>c</a:t>
            </a:r>
            <a:r>
              <a:rPr>
                <a:latin typeface="Courier"/>
              </a:rPr>
              <a:t>(</a:t>
            </a:r>
            <a:r>
              <a:rPr>
                <a:solidFill>
                  <a:srgbClr val="4070A0"/>
                </a:solidFill>
                <a:latin typeface="Courier"/>
              </a:rPr>
              <a:t>"ID"</a:t>
            </a:r>
            <a:r>
              <a:rPr>
                <a:latin typeface="Courier"/>
              </a:rPr>
              <a:t>,</a:t>
            </a:r>
            <a:r>
              <a:rPr>
                <a:solidFill>
                  <a:srgbClr val="4070A0"/>
                </a:solidFill>
                <a:latin typeface="Courier"/>
              </a:rPr>
              <a:t>"Alder"</a:t>
            </a:r>
            <a:r>
              <a:rPr>
                <a:latin typeface="Courier"/>
              </a:rPr>
              <a:t>)]</a:t>
            </a:r>
            <a:br/>
            <a:br/>
            <a:br/>
            <a:r>
              <a:rPr>
                <a:latin typeface="Courier"/>
              </a:rPr>
              <a:t>tabell</a:t>
            </a:r>
            <a:r>
              <a:rPr>
                <a:solidFill>
                  <a:srgbClr val="4070A0"/>
                </a:solidFill>
                <a:latin typeface="Courier"/>
              </a:rPr>
              <a:t>$</a:t>
            </a:r>
            <a:r>
              <a:rPr>
                <a:latin typeface="Courier"/>
              </a:rPr>
              <a:t>lope </a:t>
            </a:r>
            <a:r>
              <a:rPr>
                <a:solidFill>
                  <a:srgbClr val="007020"/>
                </a:solidFill>
                <a:latin typeface="Courier"/>
              </a:rPr>
              <a:t>&lt;-</a:t>
            </a:r>
            <a:r>
              <a:rPr>
                <a:latin typeface="Courier"/>
              </a:rPr>
              <a:t> </a:t>
            </a:r>
            <a:r>
              <a:rPr>
                <a:solidFill>
                  <a:srgbClr val="40A070"/>
                </a:solidFill>
                <a:latin typeface="Courier"/>
              </a:rPr>
              <a:t>1</a:t>
            </a:r>
            <a:r>
              <a:rPr>
                <a:solidFill>
                  <a:srgbClr val="4070A0"/>
                </a:solidFill>
                <a:latin typeface="Courier"/>
              </a:rPr>
              <a:t>:</a:t>
            </a:r>
            <a:r>
              <a:rPr>
                <a:solidFill>
                  <a:srgbClr val="06287E"/>
                </a:solidFill>
                <a:latin typeface="Courier"/>
              </a:rPr>
              <a:t>dim</a:t>
            </a:r>
            <a:r>
              <a:rPr>
                <a:latin typeface="Courier"/>
              </a:rPr>
              <a:t>(tabell)[</a:t>
            </a:r>
            <a:r>
              <a:rPr>
                <a:solidFill>
                  <a:srgbClr val="40A070"/>
                </a:solidFill>
                <a:latin typeface="Courier"/>
              </a:rPr>
              <a:t>1</a:t>
            </a:r>
            <a:r>
              <a:rPr>
                <a:latin typeface="Courier"/>
              </a:rPr>
              <a:t>]</a:t>
            </a:r>
          </a:p>
        </p:txBody>
      </p:sp>
    </p:spTree>
  </p:cSl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Lister</a:t>
            </a:r>
          </a:p>
        </p:txBody>
      </p:sp>
      <p:sp>
        <p:nvSpPr>
          <p:cNvPr id="3" name="Content Placeholder 2"/>
          <p:cNvSpPr>
            <a:spLocks noGrp="1"/>
          </p:cNvSpPr>
          <p:nvPr>
            <p:ph idx="1"/>
          </p:nvPr>
        </p:nvSpPr>
        <p:spPr/>
        <p:txBody>
          <a:bodyPr/>
          <a:lstStyle/>
          <a:p>
            <a:pPr lvl="0"/>
            <a:r>
              <a:rPr/>
              <a:t>Lister subsettes med doble brakker [[ ]]</a:t>
            </a:r>
          </a:p>
          <a:p>
            <a:pPr lvl="0"/>
            <a:r>
              <a:rPr i="1"/>
              <a:t>Liste[[3]]</a:t>
            </a:r>
            <a:r>
              <a:rPr/>
              <a:t> gir deg det tredje elementet i en liste</a:t>
            </a:r>
          </a:p>
          <a:p>
            <a:pPr lvl="1"/>
            <a:r>
              <a:rPr/>
              <a:t>Ev. navnet til elementet: </a:t>
            </a:r>
            <a:r>
              <a:rPr i="1"/>
              <a:t>alle_data[[“tabell”]]</a:t>
            </a:r>
          </a:p>
          <a:p>
            <a:pPr lvl="0" indent="0">
              <a:buNone/>
            </a:pPr>
            <a:r>
              <a:rPr>
                <a:latin typeface="Courier"/>
              </a:rPr>
              <a:t>alle_data[[</a:t>
            </a:r>
            <a:r>
              <a:rPr>
                <a:solidFill>
                  <a:srgbClr val="40A070"/>
                </a:solidFill>
                <a:latin typeface="Courier"/>
              </a:rPr>
              <a:t>44</a:t>
            </a:r>
            <a:r>
              <a:rPr>
                <a:latin typeface="Courier"/>
              </a:rPr>
              <a:t>]] </a:t>
            </a:r>
            <a:r>
              <a:rPr>
                <a:solidFill>
                  <a:srgbClr val="007020"/>
                </a:solidFill>
                <a:latin typeface="Courier"/>
              </a:rPr>
              <a:t>&lt;-</a:t>
            </a:r>
            <a:r>
              <a:rPr>
                <a:latin typeface="Courier"/>
              </a:rPr>
              <a:t> </a:t>
            </a:r>
            <a:r>
              <a:rPr>
                <a:solidFill>
                  <a:srgbClr val="4070A0"/>
                </a:solidFill>
                <a:latin typeface="Courier"/>
              </a:rPr>
              <a:t>"bla bla"</a:t>
            </a:r>
            <a:br/>
            <a:br/>
            <a:r>
              <a:rPr>
                <a:latin typeface="Courier"/>
              </a:rPr>
              <a:t>alle_data[[</a:t>
            </a:r>
            <a:r>
              <a:rPr>
                <a:solidFill>
                  <a:srgbClr val="40A070"/>
                </a:solidFill>
                <a:latin typeface="Courier"/>
              </a:rPr>
              <a:t>3</a:t>
            </a:r>
            <a:r>
              <a:rPr>
                <a:latin typeface="Courier"/>
              </a:rPr>
              <a:t>]]</a:t>
            </a:r>
            <a:br/>
            <a:br/>
            <a:r>
              <a:rPr>
                <a:latin typeface="Courier"/>
              </a:rPr>
              <a:t>alle_data[[</a:t>
            </a:r>
            <a:r>
              <a:rPr>
                <a:solidFill>
                  <a:srgbClr val="4070A0"/>
                </a:solidFill>
                <a:latin typeface="Courier"/>
              </a:rPr>
              <a:t>"Tabell"</a:t>
            </a:r>
            <a:r>
              <a:rPr>
                <a:latin typeface="Courier"/>
              </a:rPr>
              <a:t>]]</a:t>
            </a:r>
          </a:p>
        </p:txBody>
      </p:sp>
    </p:spTree>
  </p:cSl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Enkeltvariabler</a:t>
            </a:r>
          </a:p>
        </p:txBody>
      </p:sp>
      <p:sp>
        <p:nvSpPr>
          <p:cNvPr id="3" name="Content Placeholder 2"/>
          <p:cNvSpPr>
            <a:spLocks noGrp="1"/>
          </p:cNvSpPr>
          <p:nvPr>
            <p:ph idx="1"/>
          </p:nvPr>
        </p:nvSpPr>
        <p:spPr/>
        <p:txBody>
          <a:bodyPr/>
          <a:lstStyle/>
          <a:p>
            <a:pPr lvl="0"/>
            <a:r>
              <a:rPr/>
              <a:t>For tabeller er det vanlig å hente ut kolonner/variabler med $. Da får man en rekke</a:t>
            </a:r>
          </a:p>
          <a:p>
            <a:pPr lvl="0"/>
            <a:r>
              <a:rPr/>
              <a:t>Dette gjør det lett å søke blant variablene i en tabell. Skriv tabellnavnet og $ og trykk tab</a:t>
            </a:r>
          </a:p>
          <a:p>
            <a:pPr lvl="0" indent="0">
              <a:buNone/>
            </a:pPr>
            <a:r>
              <a:rPr>
                <a:latin typeface="Courier"/>
              </a:rPr>
              <a:t>tabell</a:t>
            </a:r>
            <a:r>
              <a:rPr>
                <a:solidFill>
                  <a:srgbClr val="4070A0"/>
                </a:solidFill>
                <a:latin typeface="Courier"/>
              </a:rPr>
              <a:t>$</a:t>
            </a:r>
            <a:r>
              <a:rPr>
                <a:latin typeface="Courier"/>
              </a:rPr>
              <a:t>Alder</a:t>
            </a:r>
          </a:p>
        </p:txBody>
      </p:sp>
    </p:spTree>
  </p:cSl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TRUE og FALSE</a:t>
            </a:r>
          </a:p>
        </p:txBody>
      </p:sp>
      <p:sp>
        <p:nvSpPr>
          <p:cNvPr id="3" name="Content Placeholder 2"/>
          <p:cNvSpPr>
            <a:spLocks noGrp="1"/>
          </p:cNvSpPr>
          <p:nvPr>
            <p:ph idx="1"/>
          </p:nvPr>
        </p:nvSpPr>
        <p:spPr/>
        <p:txBody>
          <a:bodyPr/>
          <a:lstStyle/>
          <a:p>
            <a:pPr lvl="0"/>
            <a:r>
              <a:rPr/>
              <a:t>Vi kan også bruke TRUE og FALSE</a:t>
            </a:r>
          </a:p>
          <a:p>
            <a:pPr lvl="1"/>
            <a:r>
              <a:rPr i="1"/>
              <a:t>tabell[c(FALSE, TRUE, FALSE), “alder”]</a:t>
            </a:r>
          </a:p>
          <a:p>
            <a:pPr lvl="0" indent="0">
              <a:buNone/>
            </a:pPr>
            <a:r>
              <a:rPr>
                <a:latin typeface="Courier"/>
              </a:rPr>
              <a:t>tabell[</a:t>
            </a:r>
            <a:r>
              <a:rPr>
                <a:solidFill>
                  <a:srgbClr val="06287E"/>
                </a:solidFill>
                <a:latin typeface="Courier"/>
              </a:rPr>
              <a:t>c</a:t>
            </a:r>
            <a:r>
              <a:rPr>
                <a:latin typeface="Courier"/>
              </a:rPr>
              <a:t>(</a:t>
            </a:r>
            <a:r>
              <a:rPr>
                <a:solidFill>
                  <a:srgbClr val="880000"/>
                </a:solidFill>
                <a:latin typeface="Courier"/>
              </a:rPr>
              <a:t>FALSE</a:t>
            </a:r>
            <a:r>
              <a:rPr>
                <a:latin typeface="Courier"/>
              </a:rPr>
              <a:t>, </a:t>
            </a:r>
            <a:r>
              <a:rPr>
                <a:solidFill>
                  <a:srgbClr val="880000"/>
                </a:solidFill>
                <a:latin typeface="Courier"/>
              </a:rPr>
              <a:t>TRUE</a:t>
            </a:r>
            <a:r>
              <a:rPr>
                <a:latin typeface="Courier"/>
              </a:rPr>
              <a:t>, </a:t>
            </a:r>
            <a:r>
              <a:rPr>
                <a:solidFill>
                  <a:srgbClr val="880000"/>
                </a:solidFill>
                <a:latin typeface="Courier"/>
              </a:rPr>
              <a:t>FALSE</a:t>
            </a:r>
            <a:r>
              <a:rPr>
                <a:latin typeface="Courier"/>
              </a:rPr>
              <a:t>), </a:t>
            </a:r>
            <a:r>
              <a:rPr>
                <a:solidFill>
                  <a:srgbClr val="4070A0"/>
                </a:solidFill>
                <a:latin typeface="Courier"/>
              </a:rPr>
              <a:t>"Alder"</a:t>
            </a:r>
            <a:r>
              <a:rPr>
                <a:latin typeface="Courier"/>
              </a:rPr>
              <a:t>]</a:t>
            </a:r>
            <a:br/>
            <a:br/>
            <a:r>
              <a:rPr>
                <a:latin typeface="Courier"/>
              </a:rPr>
              <a:t>tabell[tabell</a:t>
            </a:r>
            <a:r>
              <a:rPr>
                <a:solidFill>
                  <a:srgbClr val="4070A0"/>
                </a:solidFill>
                <a:latin typeface="Courier"/>
              </a:rPr>
              <a:t>$</a:t>
            </a:r>
            <a:r>
              <a:rPr>
                <a:latin typeface="Courier"/>
              </a:rPr>
              <a:t>Alder</a:t>
            </a:r>
            <a:r>
              <a:rPr>
                <a:solidFill>
                  <a:srgbClr val="4070A0"/>
                </a:solidFill>
                <a:latin typeface="Courier"/>
              </a:rPr>
              <a:t>&gt;</a:t>
            </a:r>
            <a:r>
              <a:rPr>
                <a:solidFill>
                  <a:srgbClr val="40A070"/>
                </a:solidFill>
                <a:latin typeface="Courier"/>
              </a:rPr>
              <a:t>0</a:t>
            </a:r>
            <a:r>
              <a:rPr>
                <a:latin typeface="Courier"/>
              </a:rPr>
              <a:t>, </a:t>
            </a:r>
            <a:r>
              <a:rPr>
                <a:solidFill>
                  <a:srgbClr val="4070A0"/>
                </a:solidFill>
                <a:latin typeface="Courier"/>
              </a:rPr>
              <a:t>"Alder"</a:t>
            </a:r>
            <a:r>
              <a:rPr>
                <a:latin typeface="Courier"/>
              </a:rPr>
              <a:t>]</a:t>
            </a:r>
          </a:p>
        </p:txBody>
      </p:sp>
    </p:spTree>
  </p:cSl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Typer objekter</a:t>
            </a:r>
          </a:p>
        </p:txBody>
      </p:sp>
      <p:sp>
        <p:nvSpPr>
          <p:cNvPr id="3" name="Content Placeholder 2"/>
          <p:cNvSpPr>
            <a:spLocks noGrp="1"/>
          </p:cNvSpPr>
          <p:nvPr>
            <p:ph idx="1"/>
          </p:nvPr>
        </p:nvSpPr>
        <p:spPr/>
        <p:txBody>
          <a:bodyPr/>
          <a:lstStyle/>
          <a:p>
            <a:pPr lvl="0" indent="0" marL="0">
              <a:buNone/>
            </a:pPr>
            <a:r>
              <a:rPr/>
              <a:t>I tabeller er det særlig fire typer elementer</a:t>
            </a:r>
          </a:p>
          <a:p>
            <a:pPr lvl="0"/>
            <a:r>
              <a:rPr/>
              <a:t>Tall (numeric): 1337</a:t>
            </a:r>
          </a:p>
          <a:p>
            <a:pPr lvl="0"/>
            <a:r>
              <a:rPr/>
              <a:t>Ord/Character: “ord” eller “1337”</a:t>
            </a:r>
          </a:p>
          <a:p>
            <a:pPr lvl="0"/>
            <a:r>
              <a:rPr/>
              <a:t>factor har ulike nivåer. Nivåene har både nivå og beskrivelse (label)</a:t>
            </a:r>
          </a:p>
          <a:p>
            <a:pPr lvl="0"/>
            <a:r>
              <a:rPr/>
              <a:t>Logisk (logical) FALSE</a:t>
            </a:r>
          </a:p>
        </p:txBody>
      </p:sp>
    </p:spTree>
  </p:cSl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 Vi kan bytte mellom:</a:t>
            </a:r>
            <a:br/>
            <a:br/>
            <a:r>
              <a:rPr>
                <a:latin typeface="Courier"/>
              </a:rPr>
              <a:t>storre_enn_fem</a:t>
            </a:r>
            <a:r>
              <a:rPr>
                <a:solidFill>
                  <a:srgbClr val="007020"/>
                </a:solidFill>
                <a:latin typeface="Courier"/>
              </a:rPr>
              <a:t>&lt;-</a:t>
            </a:r>
            <a:r>
              <a:rPr>
                <a:latin typeface="Courier"/>
              </a:rPr>
              <a:t> tabell</a:t>
            </a:r>
            <a:r>
              <a:rPr>
                <a:solidFill>
                  <a:srgbClr val="4070A0"/>
                </a:solidFill>
                <a:latin typeface="Courier"/>
              </a:rPr>
              <a:t>$</a:t>
            </a:r>
            <a:r>
              <a:rPr>
                <a:latin typeface="Courier"/>
              </a:rPr>
              <a:t>Alder </a:t>
            </a:r>
            <a:r>
              <a:rPr>
                <a:solidFill>
                  <a:srgbClr val="4070A0"/>
                </a:solidFill>
                <a:latin typeface="Courier"/>
              </a:rPr>
              <a:t>&gt;</a:t>
            </a:r>
            <a:r>
              <a:rPr>
                <a:latin typeface="Courier"/>
              </a:rPr>
              <a:t> </a:t>
            </a:r>
            <a:r>
              <a:rPr>
                <a:solidFill>
                  <a:srgbClr val="40A070"/>
                </a:solidFill>
                <a:latin typeface="Courier"/>
              </a:rPr>
              <a:t>5</a:t>
            </a:r>
            <a:br/>
            <a:br/>
            <a:r>
              <a:rPr i="1">
                <a:solidFill>
                  <a:srgbClr val="60A0B0"/>
                </a:solidFill>
                <a:latin typeface="Courier"/>
              </a:rPr>
              <a:t># TRUE blir forstått som 1 når man regner </a:t>
            </a:r>
            <a:br/>
            <a:r>
              <a:rPr i="1">
                <a:solidFill>
                  <a:srgbClr val="60A0B0"/>
                </a:solidFill>
                <a:latin typeface="Courier"/>
              </a:rPr>
              <a:t># og FALSE som 0</a:t>
            </a:r>
            <a:br/>
            <a:br/>
            <a:r>
              <a:rPr>
                <a:solidFill>
                  <a:srgbClr val="06287E"/>
                </a:solidFill>
                <a:latin typeface="Courier"/>
              </a:rPr>
              <a:t>sum</a:t>
            </a:r>
            <a:r>
              <a:rPr>
                <a:latin typeface="Courier"/>
              </a:rPr>
              <a:t>(storre_enn_fem,</a:t>
            </a:r>
            <a:r>
              <a:rPr>
                <a:solidFill>
                  <a:srgbClr val="7D9029"/>
                </a:solidFill>
                <a:latin typeface="Courier"/>
              </a:rPr>
              <a:t>na.rm=</a:t>
            </a:r>
            <a:r>
              <a:rPr>
                <a:latin typeface="Courier"/>
              </a:rPr>
              <a:t>T)</a:t>
            </a:r>
          </a:p>
        </p:txBody>
      </p:sp>
    </p:spTree>
  </p:cSl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latin typeface="Courier"/>
              </a:rPr>
              <a:t>storre_enn_fem</a:t>
            </a:r>
            <a:r>
              <a:rPr>
                <a:solidFill>
                  <a:srgbClr val="4070A0"/>
                </a:solidFill>
                <a:latin typeface="Courier"/>
              </a:rPr>
              <a:t>+</a:t>
            </a:r>
            <a:r>
              <a:rPr>
                <a:solidFill>
                  <a:srgbClr val="40A070"/>
                </a:solidFill>
                <a:latin typeface="Courier"/>
              </a:rPr>
              <a:t>1</a:t>
            </a:r>
            <a:br/>
            <a:br/>
            <a:r>
              <a:rPr>
                <a:solidFill>
                  <a:srgbClr val="06287E"/>
                </a:solidFill>
                <a:latin typeface="Courier"/>
              </a:rPr>
              <a:t>mean</a:t>
            </a:r>
            <a:r>
              <a:rPr>
                <a:latin typeface="Courier"/>
              </a:rPr>
              <a:t>(storre_enn_fem,</a:t>
            </a:r>
            <a:r>
              <a:rPr>
                <a:solidFill>
                  <a:srgbClr val="7D9029"/>
                </a:solidFill>
                <a:latin typeface="Courier"/>
              </a:rPr>
              <a:t>na.rm=</a:t>
            </a:r>
            <a:r>
              <a:rPr>
                <a:latin typeface="Courier"/>
              </a:rPr>
              <a:t>T)</a:t>
            </a:r>
            <a:br/>
            <a:br/>
            <a:r>
              <a:rPr i="1">
                <a:solidFill>
                  <a:srgbClr val="60A0B0"/>
                </a:solidFill>
                <a:latin typeface="Courier"/>
              </a:rPr>
              <a:t>#Vi kan lage factorer og bestemme nivåene:</a:t>
            </a:r>
            <a:br/>
            <a:r>
              <a:rPr>
                <a:latin typeface="Courier"/>
              </a:rPr>
              <a:t>tabell</a:t>
            </a:r>
            <a:r>
              <a:rPr>
                <a:solidFill>
                  <a:srgbClr val="4070A0"/>
                </a:solidFill>
                <a:latin typeface="Courier"/>
              </a:rPr>
              <a:t>$</a:t>
            </a:r>
            <a:r>
              <a:rPr>
                <a:latin typeface="Courier"/>
              </a:rPr>
              <a:t>Kjonn</a:t>
            </a:r>
            <a:r>
              <a:rPr>
                <a:solidFill>
                  <a:srgbClr val="007020"/>
                </a:solidFill>
                <a:latin typeface="Courier"/>
              </a:rPr>
              <a:t>&lt;-</a:t>
            </a:r>
            <a:r>
              <a:rPr>
                <a:latin typeface="Courier"/>
              </a:rPr>
              <a:t> </a:t>
            </a:r>
            <a:r>
              <a:rPr>
                <a:solidFill>
                  <a:srgbClr val="06287E"/>
                </a:solidFill>
                <a:latin typeface="Courier"/>
              </a:rPr>
              <a:t>factor</a:t>
            </a:r>
            <a:r>
              <a:rPr>
                <a:latin typeface="Courier"/>
              </a:rPr>
              <a:t>(tabell</a:t>
            </a:r>
            <a:r>
              <a:rPr>
                <a:solidFill>
                  <a:srgbClr val="4070A0"/>
                </a:solidFill>
                <a:latin typeface="Courier"/>
              </a:rPr>
              <a:t>$</a:t>
            </a:r>
            <a:r>
              <a:rPr>
                <a:latin typeface="Courier"/>
              </a:rPr>
              <a:t>Kjonn, </a:t>
            </a:r>
            <a:r>
              <a:rPr>
                <a:solidFill>
                  <a:srgbClr val="7D9029"/>
                </a:solidFill>
                <a:latin typeface="Courier"/>
              </a:rPr>
              <a:t>levels=</a:t>
            </a:r>
            <a:r>
              <a:rPr>
                <a:solidFill>
                  <a:srgbClr val="06287E"/>
                </a:solidFill>
                <a:latin typeface="Courier"/>
              </a:rPr>
              <a:t>c</a:t>
            </a:r>
            <a:r>
              <a:rPr>
                <a:latin typeface="Courier"/>
              </a:rPr>
              <a:t>(</a:t>
            </a:r>
            <a:r>
              <a:rPr>
                <a:solidFill>
                  <a:srgbClr val="4070A0"/>
                </a:solidFill>
                <a:latin typeface="Courier"/>
              </a:rPr>
              <a:t>"2"</a:t>
            </a:r>
            <a:r>
              <a:rPr>
                <a:latin typeface="Courier"/>
              </a:rPr>
              <a:t>,</a:t>
            </a:r>
            <a:r>
              <a:rPr>
                <a:solidFill>
                  <a:srgbClr val="4070A0"/>
                </a:solidFill>
                <a:latin typeface="Courier"/>
              </a:rPr>
              <a:t>"1"</a:t>
            </a:r>
            <a:r>
              <a:rPr>
                <a:latin typeface="Courier"/>
              </a:rPr>
              <a:t>),</a:t>
            </a:r>
            <a:r>
              <a:rPr>
                <a:solidFill>
                  <a:srgbClr val="7D9029"/>
                </a:solidFill>
                <a:latin typeface="Courier"/>
              </a:rPr>
              <a:t>labels=</a:t>
            </a:r>
            <a:r>
              <a:rPr>
                <a:solidFill>
                  <a:srgbClr val="06287E"/>
                </a:solidFill>
                <a:latin typeface="Courier"/>
              </a:rPr>
              <a:t>c</a:t>
            </a:r>
            <a:r>
              <a:rPr>
                <a:latin typeface="Courier"/>
              </a:rPr>
              <a:t>(</a:t>
            </a:r>
            <a:r>
              <a:rPr>
                <a:solidFill>
                  <a:srgbClr val="4070A0"/>
                </a:solidFill>
                <a:latin typeface="Courier"/>
              </a:rPr>
              <a:t>"mann"</a:t>
            </a:r>
            <a:r>
              <a:rPr>
                <a:latin typeface="Courier"/>
              </a:rPr>
              <a:t>,</a:t>
            </a:r>
            <a:r>
              <a:rPr>
                <a:solidFill>
                  <a:srgbClr val="4070A0"/>
                </a:solidFill>
                <a:latin typeface="Courier"/>
              </a:rPr>
              <a:t>"kvinne"</a:t>
            </a:r>
            <a:r>
              <a:rPr>
                <a:latin typeface="Courier"/>
              </a:rPr>
              <a:t>))</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Velkommen til RStudio</a:t>
            </a:r>
          </a:p>
        </p:txBody>
      </p:sp>
      <p:sp>
        <p:nvSpPr>
          <p:cNvPr id="3" name="Content Placeholder 2"/>
          <p:cNvSpPr>
            <a:spLocks noGrp="1"/>
          </p:cNvSpPr>
          <p:nvPr>
            <p:ph idx="1"/>
          </p:nvPr>
        </p:nvSpPr>
        <p:spPr/>
        <p:txBody>
          <a:bodyPr/>
          <a:lstStyle/>
          <a:p>
            <a:pPr lvl="0"/>
            <a:r>
              <a:rPr/>
              <a:t>RStudio gjør det lettere å jobbe i R.</a:t>
            </a:r>
          </a:p>
          <a:p>
            <a:pPr lvl="0"/>
            <a:r>
              <a:rPr/>
              <a:t>RStudio har mange ulike støttefunksjoner man ikke klarer seg uten</a:t>
            </a:r>
          </a:p>
          <a:p>
            <a:pPr lvl="0"/>
            <a:r>
              <a:rPr b="1"/>
              <a:t>Ikke</a:t>
            </a:r>
            <a:r>
              <a:rPr/>
              <a:t> bruk “R” aleine.</a:t>
            </a:r>
          </a:p>
          <a:p>
            <a:pPr lvl="0"/>
            <a:r>
              <a:rPr/>
              <a:t>(</a:t>
            </a:r>
            <a:r>
              <a:rPr b="1"/>
              <a:t>Regnbueparenteser</a:t>
            </a:r>
            <a:r>
              <a:rPr/>
              <a:t> er lurt)</a:t>
            </a:r>
          </a:p>
        </p:txBody>
      </p:sp>
    </p:spTree>
  </p:cSl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solidFill>
                  <a:srgbClr val="06287E"/>
                </a:solidFill>
                <a:latin typeface="Courier"/>
              </a:rPr>
              <a:t>as.character</a:t>
            </a:r>
            <a:r>
              <a:rPr>
                <a:latin typeface="Courier"/>
              </a:rPr>
              <a:t>(tabell</a:t>
            </a:r>
            <a:r>
              <a:rPr>
                <a:solidFill>
                  <a:srgbClr val="4070A0"/>
                </a:solidFill>
                <a:latin typeface="Courier"/>
              </a:rPr>
              <a:t>$</a:t>
            </a:r>
            <a:r>
              <a:rPr>
                <a:latin typeface="Courier"/>
              </a:rPr>
              <a:t>Kjonn)</a:t>
            </a:r>
            <a:br/>
            <a:br/>
            <a:r>
              <a:rPr>
                <a:solidFill>
                  <a:srgbClr val="06287E"/>
                </a:solidFill>
                <a:latin typeface="Courier"/>
              </a:rPr>
              <a:t>as.numeric</a:t>
            </a:r>
            <a:r>
              <a:rPr>
                <a:latin typeface="Courier"/>
              </a:rPr>
              <a:t>(tabell</a:t>
            </a:r>
            <a:r>
              <a:rPr>
                <a:solidFill>
                  <a:srgbClr val="4070A0"/>
                </a:solidFill>
                <a:latin typeface="Courier"/>
              </a:rPr>
              <a:t>$</a:t>
            </a:r>
            <a:r>
              <a:rPr>
                <a:latin typeface="Courier"/>
              </a:rPr>
              <a:t>Kjonn)</a:t>
            </a:r>
          </a:p>
        </p:txBody>
      </p:sp>
    </p:spTree>
  </p:cSl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Factorer er litt komplisert</a:t>
            </a:r>
          </a:p>
        </p:txBody>
      </p:sp>
      <p:sp>
        <p:nvSpPr>
          <p:cNvPr id="3" name="Content Placeholder 2"/>
          <p:cNvSpPr>
            <a:spLocks noGrp="1"/>
          </p:cNvSpPr>
          <p:nvPr>
            <p:ph idx="1"/>
          </p:nvPr>
        </p:nvSpPr>
        <p:spPr/>
        <p:txBody>
          <a:bodyPr/>
          <a:lstStyle/>
          <a:p>
            <a:pPr lvl="0"/>
            <a:r>
              <a:rPr/>
              <a:t>Factorer hjelper oss når vi skal gjøre regresjoner med variabler på </a:t>
            </a:r>
            <a:r>
              <a:rPr i="1"/>
              <a:t>nominalnivå</a:t>
            </a:r>
            <a:r>
              <a:rPr/>
              <a:t> dvs. grupper som kjønn eller land</a:t>
            </a:r>
          </a:p>
          <a:p>
            <a:pPr lvl="0"/>
            <a:r>
              <a:rPr/>
              <a:t>Hvis vi lager en factor vil den første nivået være referansekategori</a:t>
            </a:r>
          </a:p>
          <a:p>
            <a:pPr lvl="0"/>
            <a:r>
              <a:rPr/>
              <a:t>Vi kan bruke funksjonen </a:t>
            </a:r>
            <a:r>
              <a:rPr i="1"/>
              <a:t>relevel()</a:t>
            </a:r>
            <a:r>
              <a:rPr/>
              <a:t> til å velge ny referansekategori</a:t>
            </a:r>
          </a:p>
          <a:p>
            <a:pPr lvl="0"/>
            <a:r>
              <a:rPr/>
              <a:t>R dikotomiserer automatisk factorer</a:t>
            </a:r>
          </a:p>
        </p:txBody>
      </p:sp>
    </p:spTree>
  </p:cSl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i="1">
                <a:solidFill>
                  <a:srgbClr val="60A0B0"/>
                </a:solidFill>
                <a:latin typeface="Courier"/>
              </a:rPr>
              <a:t>#Bruk relevel til å gjøre mann til </a:t>
            </a:r>
            <a:br/>
            <a:r>
              <a:rPr i="1">
                <a:solidFill>
                  <a:srgbClr val="60A0B0"/>
                </a:solidFill>
                <a:latin typeface="Courier"/>
              </a:rPr>
              <a:t># referansekategori i tabell$Kjonn  </a:t>
            </a:r>
          </a:p>
        </p:txBody>
      </p:sp>
    </p:spTree>
  </p:cSl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Programmer</a:t>
            </a:r>
          </a:p>
        </p:txBody>
      </p:sp>
      <p:sp>
        <p:nvSpPr>
          <p:cNvPr id="3" name="Content Placeholder 2"/>
          <p:cNvSpPr>
            <a:spLocks noGrp="1"/>
          </p:cNvSpPr>
          <p:nvPr>
            <p:ph idx="1"/>
          </p:nvPr>
        </p:nvSpPr>
        <p:spPr/>
        <p:txBody>
          <a:bodyPr/>
          <a:lstStyle/>
          <a:p>
            <a:pPr lvl="0" indent="0" marL="0">
              <a:buNone/>
            </a:pPr>
            <a:r>
              <a:rPr/>
              <a:t>Programmer bruker parentes. Inne i parentesen spesifiserer man hva man vil at programmet skal gjøre.</a:t>
            </a:r>
          </a:p>
          <a:p>
            <a:pPr lvl="0"/>
            <a:r>
              <a:rPr/>
              <a:t>program(datasett)</a:t>
            </a:r>
          </a:p>
          <a:p>
            <a:pPr lvl="0"/>
            <a:r>
              <a:rPr/>
              <a:t>round(rekke, digits = antall_desimaler)</a:t>
            </a:r>
          </a:p>
          <a:p>
            <a:pPr lvl="0"/>
            <a:r>
              <a:rPr/>
              <a:t>NB: Når vi lurer på hva en funksjon gjør eller krever av oppsett kan vi bruke ?funksjon eller ?? funksjon.</a:t>
            </a:r>
          </a:p>
        </p:txBody>
      </p:sp>
    </p:spTree>
  </p:cSl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b="1"/>
              <a:t>Bruk round() til å runde av med to desimaler</a:t>
            </a:r>
          </a:p>
        </p:txBody>
      </p:sp>
      <p:sp>
        <p:nvSpPr>
          <p:cNvPr id="3" name="Content Placeholder 2"/>
          <p:cNvSpPr>
            <a:spLocks noGrp="1"/>
          </p:cNvSpPr>
          <p:nvPr>
            <p:ph idx="1"/>
          </p:nvPr>
        </p:nvSpPr>
        <p:spPr/>
        <p:txBody>
          <a:bodyPr/>
          <a:lstStyle/>
          <a:p>
            <a:pPr lvl="0" indent="0">
              <a:buNone/>
            </a:pPr>
            <a:r>
              <a:rPr>
                <a:latin typeface="Courier"/>
              </a:rPr>
              <a:t>?round</a:t>
            </a:r>
            <a:br/>
            <a:br/>
            <a:r>
              <a:rPr>
                <a:latin typeface="Courier"/>
              </a:rPr>
              <a:t>??round</a:t>
            </a:r>
            <a:br/>
            <a:br/>
            <a:r>
              <a:rPr i="1">
                <a:solidFill>
                  <a:srgbClr val="60A0B0"/>
                </a:solidFill>
                <a:latin typeface="Courier"/>
              </a:rPr>
              <a:t>#Her er det altfor mange desimaler R </a:t>
            </a:r>
            <a:br/>
            <a:r>
              <a:rPr i="1">
                <a:solidFill>
                  <a:srgbClr val="60A0B0"/>
                </a:solidFill>
                <a:latin typeface="Courier"/>
              </a:rPr>
              <a:t># må hjelpe oss:</a:t>
            </a:r>
            <a:br/>
            <a:r>
              <a:rPr i="1">
                <a:solidFill>
                  <a:srgbClr val="60A0B0"/>
                </a:solidFill>
                <a:latin typeface="Courier"/>
              </a:rPr>
              <a:t>#round( og tab er også nyttig</a:t>
            </a:r>
            <a:br/>
            <a:br/>
            <a:r>
              <a:rPr>
                <a:solidFill>
                  <a:srgbClr val="40A070"/>
                </a:solidFill>
                <a:latin typeface="Courier"/>
              </a:rPr>
              <a:t>0.345436598763457834</a:t>
            </a:r>
          </a:p>
        </p:txBody>
      </p:sp>
    </p:spTree>
  </p:cSl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Spesialfunksjoner</a:t>
            </a:r>
          </a:p>
        </p:txBody>
      </p:sp>
      <p:sp>
        <p:nvSpPr>
          <p:cNvPr id="3" name="Content Placeholder 2"/>
          <p:cNvSpPr>
            <a:spLocks noGrp="1"/>
          </p:cNvSpPr>
          <p:nvPr>
            <p:ph idx="1"/>
          </p:nvPr>
        </p:nvSpPr>
        <p:spPr/>
        <p:txBody>
          <a:bodyPr/>
          <a:lstStyle/>
          <a:p>
            <a:pPr lvl="0"/>
            <a:r>
              <a:rPr/>
              <a:t>Pipe </a:t>
            </a:r>
            <a:r>
              <a:rPr>
                <a:latin typeface="Courier"/>
              </a:rPr>
              <a:t>%&gt;%</a:t>
            </a:r>
          </a:p>
          <a:p>
            <a:pPr lvl="0"/>
            <a:r>
              <a:rPr/>
              <a:t>Kolon : lager tallrekker 1:10 blir 1,2,3,4,5,6,7,8,9,10</a:t>
            </a:r>
          </a:p>
          <a:p>
            <a:pPr lvl="0"/>
            <a:r>
              <a:rPr/>
              <a:t>Matematiske symboler * + - / osv.</a:t>
            </a:r>
          </a:p>
        </p:txBody>
      </p:sp>
    </p:spTree>
  </p:cSl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Boleansk algebra</a:t>
            </a:r>
          </a:p>
        </p:txBody>
      </p:sp>
      <p:sp>
        <p:nvSpPr>
          <p:cNvPr id="3" name="Content Placeholder 2"/>
          <p:cNvSpPr>
            <a:spLocks noGrp="1"/>
          </p:cNvSpPr>
          <p:nvPr>
            <p:ph idx="1"/>
          </p:nvPr>
        </p:nvSpPr>
        <p:spPr/>
        <p:txBody>
          <a:bodyPr/>
          <a:lstStyle/>
          <a:p>
            <a:pPr lvl="0"/>
            <a:r>
              <a:rPr/>
              <a:t>== er lik</a:t>
            </a:r>
          </a:p>
          <a:p>
            <a:pPr lvl="0"/>
            <a:r>
              <a:rPr/>
              <a:t>!= er ulik</a:t>
            </a:r>
          </a:p>
          <a:p>
            <a:pPr lvl="0"/>
            <a:r>
              <a:rPr/>
              <a:t>| eller</a:t>
            </a:r>
          </a:p>
          <a:p>
            <a:pPr lvl="0"/>
            <a:r>
              <a:rPr/>
              <a:t>&amp; og</a:t>
            </a:r>
          </a:p>
          <a:p>
            <a:pPr lvl="0"/>
            <a:r>
              <a:rPr/>
              <a:t>%in% i en rekke</a:t>
            </a:r>
          </a:p>
        </p:txBody>
      </p:sp>
    </p:spTree>
  </p:cSl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solidFill>
                  <a:srgbClr val="40A070"/>
                </a:solidFill>
                <a:latin typeface="Courier"/>
              </a:rPr>
              <a:t>30</a:t>
            </a:r>
            <a:r>
              <a:rPr>
                <a:latin typeface="Courier"/>
              </a:rPr>
              <a:t> </a:t>
            </a:r>
            <a:r>
              <a:rPr>
                <a:solidFill>
                  <a:srgbClr val="4070A0"/>
                </a:solidFill>
                <a:latin typeface="Courier"/>
              </a:rPr>
              <a:t>%in%</a:t>
            </a:r>
            <a:r>
              <a:rPr>
                <a:latin typeface="Courier"/>
              </a:rPr>
              <a:t> tabell</a:t>
            </a:r>
            <a:r>
              <a:rPr>
                <a:solidFill>
                  <a:srgbClr val="4070A0"/>
                </a:solidFill>
                <a:latin typeface="Courier"/>
              </a:rPr>
              <a:t>$</a:t>
            </a:r>
            <a:r>
              <a:rPr>
                <a:latin typeface="Courier"/>
              </a:rPr>
              <a:t>Alder</a:t>
            </a:r>
            <a:br/>
            <a:br/>
            <a:r>
              <a:rPr>
                <a:latin typeface="Courier"/>
              </a:rPr>
              <a:t>tabell</a:t>
            </a:r>
            <a:r>
              <a:rPr>
                <a:solidFill>
                  <a:srgbClr val="4070A0"/>
                </a:solidFill>
                <a:latin typeface="Courier"/>
              </a:rPr>
              <a:t>$</a:t>
            </a:r>
            <a:r>
              <a:rPr>
                <a:latin typeface="Courier"/>
              </a:rPr>
              <a:t>Alder </a:t>
            </a:r>
            <a:r>
              <a:rPr>
                <a:solidFill>
                  <a:srgbClr val="4070A0"/>
                </a:solidFill>
                <a:latin typeface="Courier"/>
              </a:rPr>
              <a:t>==</a:t>
            </a:r>
            <a:r>
              <a:rPr>
                <a:latin typeface="Courier"/>
              </a:rPr>
              <a:t> </a:t>
            </a:r>
            <a:r>
              <a:rPr>
                <a:solidFill>
                  <a:srgbClr val="40A070"/>
                </a:solidFill>
                <a:latin typeface="Courier"/>
              </a:rPr>
              <a:t>30</a:t>
            </a:r>
            <a:br/>
            <a:r>
              <a:rPr>
                <a:latin typeface="Courier"/>
              </a:rPr>
              <a:t>tabell</a:t>
            </a:r>
            <a:r>
              <a:rPr>
                <a:solidFill>
                  <a:srgbClr val="4070A0"/>
                </a:solidFill>
                <a:latin typeface="Courier"/>
              </a:rPr>
              <a:t>$</a:t>
            </a:r>
            <a:r>
              <a:rPr>
                <a:latin typeface="Courier"/>
              </a:rPr>
              <a:t>Alder </a:t>
            </a:r>
            <a:r>
              <a:rPr>
                <a:solidFill>
                  <a:srgbClr val="4070A0"/>
                </a:solidFill>
                <a:latin typeface="Courier"/>
              </a:rPr>
              <a:t>!=</a:t>
            </a:r>
            <a:r>
              <a:rPr>
                <a:latin typeface="Courier"/>
              </a:rPr>
              <a:t> </a:t>
            </a:r>
            <a:r>
              <a:rPr>
                <a:solidFill>
                  <a:srgbClr val="40A070"/>
                </a:solidFill>
                <a:latin typeface="Courier"/>
              </a:rPr>
              <a:t>0</a:t>
            </a:r>
            <a:br/>
            <a:r>
              <a:rPr>
                <a:latin typeface="Courier"/>
              </a:rPr>
              <a:t>tabell</a:t>
            </a:r>
            <a:r>
              <a:rPr>
                <a:solidFill>
                  <a:srgbClr val="4070A0"/>
                </a:solidFill>
                <a:latin typeface="Courier"/>
              </a:rPr>
              <a:t>$</a:t>
            </a:r>
            <a:r>
              <a:rPr>
                <a:latin typeface="Courier"/>
              </a:rPr>
              <a:t>Alder </a:t>
            </a:r>
            <a:r>
              <a:rPr>
                <a:solidFill>
                  <a:srgbClr val="4070A0"/>
                </a:solidFill>
                <a:latin typeface="Courier"/>
              </a:rPr>
              <a:t>&lt;=</a:t>
            </a:r>
            <a:r>
              <a:rPr>
                <a:latin typeface="Courier"/>
              </a:rPr>
              <a:t> </a:t>
            </a:r>
            <a:r>
              <a:rPr>
                <a:solidFill>
                  <a:srgbClr val="40A070"/>
                </a:solidFill>
                <a:latin typeface="Courier"/>
              </a:rPr>
              <a:t>10</a:t>
            </a:r>
            <a:br/>
            <a:br/>
            <a:r>
              <a:rPr>
                <a:latin typeface="Courier"/>
              </a:rPr>
              <a:t>tabell</a:t>
            </a:r>
            <a:r>
              <a:rPr>
                <a:solidFill>
                  <a:srgbClr val="4070A0"/>
                </a:solidFill>
                <a:latin typeface="Courier"/>
              </a:rPr>
              <a:t>$</a:t>
            </a:r>
            <a:r>
              <a:rPr>
                <a:latin typeface="Courier"/>
              </a:rPr>
              <a:t>Alder </a:t>
            </a:r>
            <a:r>
              <a:rPr>
                <a:solidFill>
                  <a:srgbClr val="4070A0"/>
                </a:solidFill>
                <a:latin typeface="Courier"/>
              </a:rPr>
              <a:t>==</a:t>
            </a:r>
            <a:r>
              <a:rPr>
                <a:latin typeface="Courier"/>
              </a:rPr>
              <a:t> </a:t>
            </a:r>
            <a:r>
              <a:rPr>
                <a:solidFill>
                  <a:srgbClr val="40A070"/>
                </a:solidFill>
                <a:latin typeface="Courier"/>
              </a:rPr>
              <a:t>0</a:t>
            </a:r>
          </a:p>
        </p:txBody>
      </p:sp>
    </p:spTree>
  </p:cSl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latin typeface="Courier"/>
              </a:rPr>
              <a:t>tabell</a:t>
            </a:r>
            <a:r>
              <a:rPr>
                <a:solidFill>
                  <a:srgbClr val="4070A0"/>
                </a:solidFill>
                <a:latin typeface="Courier"/>
              </a:rPr>
              <a:t>$</a:t>
            </a:r>
            <a:r>
              <a:rPr>
                <a:latin typeface="Courier"/>
              </a:rPr>
              <a:t>Alder </a:t>
            </a:r>
            <a:r>
              <a:rPr>
                <a:solidFill>
                  <a:srgbClr val="4070A0"/>
                </a:solidFill>
                <a:latin typeface="Courier"/>
              </a:rPr>
              <a:t>&lt;=</a:t>
            </a:r>
            <a:r>
              <a:rPr>
                <a:latin typeface="Courier"/>
              </a:rPr>
              <a:t> </a:t>
            </a:r>
            <a:r>
              <a:rPr>
                <a:solidFill>
                  <a:srgbClr val="40A070"/>
                </a:solidFill>
                <a:latin typeface="Courier"/>
              </a:rPr>
              <a:t>10</a:t>
            </a:r>
            <a:r>
              <a:rPr>
                <a:latin typeface="Courier"/>
              </a:rPr>
              <a:t> </a:t>
            </a:r>
            <a:r>
              <a:rPr>
                <a:solidFill>
                  <a:srgbClr val="4070A0"/>
                </a:solidFill>
                <a:latin typeface="Courier"/>
              </a:rPr>
              <a:t>&amp;</a:t>
            </a:r>
            <a:r>
              <a:rPr>
                <a:latin typeface="Courier"/>
              </a:rPr>
              <a:t> tabell</a:t>
            </a:r>
            <a:r>
              <a:rPr>
                <a:solidFill>
                  <a:srgbClr val="4070A0"/>
                </a:solidFill>
                <a:latin typeface="Courier"/>
              </a:rPr>
              <a:t>$</a:t>
            </a:r>
            <a:r>
              <a:rPr>
                <a:latin typeface="Courier"/>
              </a:rPr>
              <a:t>Alder </a:t>
            </a:r>
            <a:r>
              <a:rPr>
                <a:solidFill>
                  <a:srgbClr val="4070A0"/>
                </a:solidFill>
                <a:latin typeface="Courier"/>
              </a:rPr>
              <a:t>&gt;</a:t>
            </a:r>
            <a:r>
              <a:rPr>
                <a:solidFill>
                  <a:srgbClr val="40A070"/>
                </a:solidFill>
                <a:latin typeface="Courier"/>
              </a:rPr>
              <a:t>0</a:t>
            </a:r>
            <a:br/>
            <a:br/>
            <a:r>
              <a:rPr>
                <a:latin typeface="Courier"/>
              </a:rPr>
              <a:t>tabell</a:t>
            </a:r>
            <a:r>
              <a:rPr>
                <a:solidFill>
                  <a:srgbClr val="4070A0"/>
                </a:solidFill>
                <a:latin typeface="Courier"/>
              </a:rPr>
              <a:t>$</a:t>
            </a:r>
            <a:r>
              <a:rPr>
                <a:latin typeface="Courier"/>
              </a:rPr>
              <a:t>Alder </a:t>
            </a:r>
            <a:r>
              <a:rPr>
                <a:solidFill>
                  <a:srgbClr val="4070A0"/>
                </a:solidFill>
                <a:latin typeface="Courier"/>
              </a:rPr>
              <a:t>&lt;=</a:t>
            </a:r>
            <a:r>
              <a:rPr>
                <a:latin typeface="Courier"/>
              </a:rPr>
              <a:t> </a:t>
            </a:r>
            <a:r>
              <a:rPr>
                <a:solidFill>
                  <a:srgbClr val="40A070"/>
                </a:solidFill>
                <a:latin typeface="Courier"/>
              </a:rPr>
              <a:t>5</a:t>
            </a:r>
            <a:r>
              <a:rPr>
                <a:latin typeface="Courier"/>
              </a:rPr>
              <a:t> </a:t>
            </a:r>
            <a:r>
              <a:rPr>
                <a:solidFill>
                  <a:srgbClr val="4070A0"/>
                </a:solidFill>
                <a:latin typeface="Courier"/>
              </a:rPr>
              <a:t>|</a:t>
            </a:r>
            <a:r>
              <a:rPr>
                <a:latin typeface="Courier"/>
              </a:rPr>
              <a:t> tabell</a:t>
            </a:r>
            <a:r>
              <a:rPr>
                <a:solidFill>
                  <a:srgbClr val="4070A0"/>
                </a:solidFill>
                <a:latin typeface="Courier"/>
              </a:rPr>
              <a:t>$</a:t>
            </a:r>
            <a:r>
              <a:rPr>
                <a:latin typeface="Courier"/>
              </a:rPr>
              <a:t>Alder </a:t>
            </a:r>
            <a:r>
              <a:rPr>
                <a:solidFill>
                  <a:srgbClr val="4070A0"/>
                </a:solidFill>
                <a:latin typeface="Courier"/>
              </a:rPr>
              <a:t>&gt;</a:t>
            </a:r>
            <a:r>
              <a:rPr>
                <a:solidFill>
                  <a:srgbClr val="40A070"/>
                </a:solidFill>
                <a:latin typeface="Courier"/>
              </a:rPr>
              <a:t>25</a:t>
            </a:r>
            <a:br/>
            <a:br/>
            <a:r>
              <a:rPr i="1">
                <a:solidFill>
                  <a:srgbClr val="60A0B0"/>
                </a:solidFill>
                <a:latin typeface="Courier"/>
              </a:rPr>
              <a:t># vi kan bruke dette til å subsette datasett:</a:t>
            </a:r>
            <a:br/>
            <a:r>
              <a:rPr>
                <a:latin typeface="Courier"/>
              </a:rPr>
              <a:t>tabell[tabell</a:t>
            </a:r>
            <a:r>
              <a:rPr>
                <a:solidFill>
                  <a:srgbClr val="4070A0"/>
                </a:solidFill>
                <a:latin typeface="Courier"/>
              </a:rPr>
              <a:t>$</a:t>
            </a:r>
            <a:r>
              <a:rPr>
                <a:latin typeface="Courier"/>
              </a:rPr>
              <a:t>Alder </a:t>
            </a:r>
            <a:r>
              <a:rPr>
                <a:solidFill>
                  <a:srgbClr val="4070A0"/>
                </a:solidFill>
                <a:latin typeface="Courier"/>
              </a:rPr>
              <a:t>&lt;</a:t>
            </a:r>
            <a:r>
              <a:rPr>
                <a:latin typeface="Courier"/>
              </a:rPr>
              <a:t> </a:t>
            </a:r>
            <a:r>
              <a:rPr>
                <a:solidFill>
                  <a:srgbClr val="40A070"/>
                </a:solidFill>
                <a:latin typeface="Courier"/>
              </a:rPr>
              <a:t>5</a:t>
            </a:r>
            <a:r>
              <a:rPr>
                <a:latin typeface="Courier"/>
              </a:rPr>
              <a:t> </a:t>
            </a:r>
            <a:r>
              <a:rPr>
                <a:solidFill>
                  <a:srgbClr val="4070A0"/>
                </a:solidFill>
                <a:latin typeface="Courier"/>
              </a:rPr>
              <a:t>|</a:t>
            </a:r>
            <a:r>
              <a:rPr>
                <a:latin typeface="Courier"/>
              </a:rPr>
              <a:t> tabell</a:t>
            </a:r>
            <a:r>
              <a:rPr>
                <a:solidFill>
                  <a:srgbClr val="4070A0"/>
                </a:solidFill>
                <a:latin typeface="Courier"/>
              </a:rPr>
              <a:t>$</a:t>
            </a:r>
            <a:r>
              <a:rPr>
                <a:latin typeface="Courier"/>
              </a:rPr>
              <a:t>Alder </a:t>
            </a:r>
            <a:r>
              <a:rPr>
                <a:solidFill>
                  <a:srgbClr val="4070A0"/>
                </a:solidFill>
                <a:latin typeface="Courier"/>
              </a:rPr>
              <a:t>&gt;=</a:t>
            </a:r>
            <a:r>
              <a:rPr>
                <a:solidFill>
                  <a:srgbClr val="40A070"/>
                </a:solidFill>
                <a:latin typeface="Courier"/>
              </a:rPr>
              <a:t>25</a:t>
            </a:r>
            <a:r>
              <a:rPr>
                <a:latin typeface="Courier"/>
              </a:rPr>
              <a:t>,]</a:t>
            </a:r>
          </a:p>
        </p:txBody>
      </p:sp>
    </p:spTree>
  </p:cSl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Enkel databehandling</a:t>
            </a:r>
          </a:p>
        </p:txBody>
      </p:sp>
      <p:sp>
        <p:nvSpPr>
          <p:cNvPr id="3" name="Content Placeholder 2"/>
          <p:cNvSpPr>
            <a:spLocks noGrp="1"/>
          </p:cNvSpPr>
          <p:nvPr>
            <p:ph idx="1"/>
          </p:nvPr>
        </p:nvSpPr>
        <p:spPr/>
        <p:txBody>
          <a:bodyPr/>
          <a:lstStyle/>
          <a:p>
            <a:pPr lvl="0"/>
            <a:r>
              <a:rPr/>
              <a:t>R funker best når vi utnytter vektorer</a:t>
            </a:r>
          </a:p>
          <a:p>
            <a:pPr lvl="0"/>
            <a:r>
              <a:rPr/>
              <a:t>Det tar omtrent like lang tid å gjøre noe med ett tall og med alle tallene i en tallrekke</a:t>
            </a:r>
          </a:p>
          <a:p>
            <a:pPr lvl="0"/>
            <a:r>
              <a:rPr/>
              <a:t>Alle tall er vektorer enten aleine eller i rekke</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Det er fire områder i RStudio</a:t>
            </a:r>
          </a:p>
        </p:txBody>
      </p:sp>
      <p:sp>
        <p:nvSpPr>
          <p:cNvPr id="3" name="Content Placeholder 2"/>
          <p:cNvSpPr>
            <a:spLocks noGrp="1"/>
          </p:cNvSpPr>
          <p:nvPr>
            <p:ph idx="1"/>
          </p:nvPr>
        </p:nvSpPr>
        <p:spPr/>
        <p:txBody>
          <a:bodyPr/>
          <a:lstStyle/>
          <a:p>
            <a:pPr lvl="0" indent="0" marL="0">
              <a:spcBef>
                <a:spcPts val="3000"/>
              </a:spcBef>
              <a:buNone/>
            </a:pPr>
            <a:r>
              <a:rPr b="1"/>
              <a:t>Til venstre:</a:t>
            </a:r>
          </a:p>
          <a:p>
            <a:pPr lvl="0" indent="-457200" marL="457200">
              <a:buAutoNum type="arabicPeriod"/>
            </a:pPr>
            <a:r>
              <a:rPr i="1"/>
              <a:t>Syntaksfeltet</a:t>
            </a:r>
            <a:r>
              <a:rPr/>
              <a:t> ligger øverst til venstre som standard</a:t>
            </a:r>
          </a:p>
          <a:p>
            <a:pPr lvl="0" indent="-457200" marL="457200">
              <a:buAutoNum type="arabicPeriod"/>
            </a:pPr>
            <a:r>
              <a:rPr/>
              <a:t>Nederst til venstre ligger </a:t>
            </a:r>
            <a:r>
              <a:rPr i="1"/>
              <a:t>console</a:t>
            </a:r>
            <a:r>
              <a:rPr/>
              <a:t>. Der kommer outputen når man kjører kode</a:t>
            </a:r>
          </a:p>
        </p:txBody>
      </p:sp>
    </p:spTree>
  </p:cSl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solidFill>
                  <a:srgbClr val="40A070"/>
                </a:solidFill>
                <a:latin typeface="Courier"/>
              </a:rPr>
              <a:t>1</a:t>
            </a:r>
            <a:r>
              <a:rPr>
                <a:solidFill>
                  <a:srgbClr val="4070A0"/>
                </a:solidFill>
                <a:latin typeface="Courier"/>
              </a:rPr>
              <a:t>+</a:t>
            </a:r>
            <a:r>
              <a:rPr>
                <a:solidFill>
                  <a:srgbClr val="40A070"/>
                </a:solidFill>
                <a:latin typeface="Courier"/>
              </a:rPr>
              <a:t>1</a:t>
            </a:r>
            <a:br/>
            <a:r>
              <a:rPr>
                <a:solidFill>
                  <a:srgbClr val="40A070"/>
                </a:solidFill>
                <a:latin typeface="Courier"/>
              </a:rPr>
              <a:t>2</a:t>
            </a:r>
            <a:r>
              <a:rPr>
                <a:solidFill>
                  <a:srgbClr val="4070A0"/>
                </a:solidFill>
                <a:latin typeface="Courier"/>
              </a:rPr>
              <a:t>+</a:t>
            </a:r>
            <a:r>
              <a:rPr>
                <a:solidFill>
                  <a:srgbClr val="40A070"/>
                </a:solidFill>
                <a:latin typeface="Courier"/>
              </a:rPr>
              <a:t>1</a:t>
            </a:r>
            <a:br/>
            <a:r>
              <a:rPr>
                <a:solidFill>
                  <a:srgbClr val="40A070"/>
                </a:solidFill>
                <a:latin typeface="Courier"/>
              </a:rPr>
              <a:t>3</a:t>
            </a:r>
            <a:r>
              <a:rPr>
                <a:solidFill>
                  <a:srgbClr val="4070A0"/>
                </a:solidFill>
                <a:latin typeface="Courier"/>
              </a:rPr>
              <a:t>+</a:t>
            </a:r>
            <a:r>
              <a:rPr>
                <a:solidFill>
                  <a:srgbClr val="40A070"/>
                </a:solidFill>
                <a:latin typeface="Courier"/>
              </a:rPr>
              <a:t>1</a:t>
            </a:r>
            <a:br/>
            <a:r>
              <a:rPr>
                <a:solidFill>
                  <a:srgbClr val="40A070"/>
                </a:solidFill>
                <a:latin typeface="Courier"/>
              </a:rPr>
              <a:t>4</a:t>
            </a:r>
            <a:r>
              <a:rPr>
                <a:solidFill>
                  <a:srgbClr val="4070A0"/>
                </a:solidFill>
                <a:latin typeface="Courier"/>
              </a:rPr>
              <a:t>+</a:t>
            </a:r>
            <a:r>
              <a:rPr>
                <a:solidFill>
                  <a:srgbClr val="40A070"/>
                </a:solidFill>
                <a:latin typeface="Courier"/>
              </a:rPr>
              <a:t>1</a:t>
            </a:r>
            <a:br/>
            <a:r>
              <a:rPr>
                <a:solidFill>
                  <a:srgbClr val="40A070"/>
                </a:solidFill>
                <a:latin typeface="Courier"/>
              </a:rPr>
              <a:t>1</a:t>
            </a:r>
            <a:r>
              <a:rPr>
                <a:solidFill>
                  <a:srgbClr val="4070A0"/>
                </a:solidFill>
                <a:latin typeface="Courier"/>
              </a:rPr>
              <a:t>+</a:t>
            </a:r>
            <a:r>
              <a:rPr>
                <a:solidFill>
                  <a:srgbClr val="40A070"/>
                </a:solidFill>
                <a:latin typeface="Courier"/>
              </a:rPr>
              <a:t>1</a:t>
            </a:r>
            <a:br/>
            <a:r>
              <a:rPr>
                <a:solidFill>
                  <a:srgbClr val="40A070"/>
                </a:solidFill>
                <a:latin typeface="Courier"/>
              </a:rPr>
              <a:t>2</a:t>
            </a:r>
            <a:r>
              <a:rPr>
                <a:solidFill>
                  <a:srgbClr val="4070A0"/>
                </a:solidFill>
                <a:latin typeface="Courier"/>
              </a:rPr>
              <a:t>+</a:t>
            </a:r>
            <a:r>
              <a:rPr>
                <a:solidFill>
                  <a:srgbClr val="40A070"/>
                </a:solidFill>
                <a:latin typeface="Courier"/>
              </a:rPr>
              <a:t>1</a:t>
            </a:r>
            <a:br/>
            <a:r>
              <a:rPr>
                <a:solidFill>
                  <a:srgbClr val="40A070"/>
                </a:solidFill>
                <a:latin typeface="Courier"/>
              </a:rPr>
              <a:t>3</a:t>
            </a:r>
            <a:r>
              <a:rPr>
                <a:solidFill>
                  <a:srgbClr val="4070A0"/>
                </a:solidFill>
                <a:latin typeface="Courier"/>
              </a:rPr>
              <a:t>+</a:t>
            </a:r>
            <a:r>
              <a:rPr>
                <a:solidFill>
                  <a:srgbClr val="40A070"/>
                </a:solidFill>
                <a:latin typeface="Courier"/>
              </a:rPr>
              <a:t>1</a:t>
            </a:r>
            <a:br/>
            <a:r>
              <a:rPr>
                <a:solidFill>
                  <a:srgbClr val="40A070"/>
                </a:solidFill>
                <a:latin typeface="Courier"/>
              </a:rPr>
              <a:t>4</a:t>
            </a:r>
            <a:r>
              <a:rPr>
                <a:solidFill>
                  <a:srgbClr val="4070A0"/>
                </a:solidFill>
                <a:latin typeface="Courier"/>
              </a:rPr>
              <a:t>+</a:t>
            </a:r>
            <a:r>
              <a:rPr>
                <a:solidFill>
                  <a:srgbClr val="40A070"/>
                </a:solidFill>
                <a:latin typeface="Courier"/>
              </a:rPr>
              <a:t>1</a:t>
            </a:r>
          </a:p>
        </p:txBody>
      </p:sp>
    </p:spTree>
  </p:cSl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a:buNone/>
            </a:pPr>
            <a:r>
              <a:rPr>
                <a:latin typeface="Courier"/>
              </a:rPr>
              <a:t>tall</a:t>
            </a:r>
            <a:r>
              <a:rPr>
                <a:solidFill>
                  <a:srgbClr val="007020"/>
                </a:solidFill>
                <a:latin typeface="Courier"/>
              </a:rPr>
              <a:t>&lt;-</a:t>
            </a:r>
            <a:r>
              <a:rPr>
                <a:solidFill>
                  <a:srgbClr val="40A070"/>
                </a:solidFill>
                <a:latin typeface="Courier"/>
              </a:rPr>
              <a:t>1</a:t>
            </a:r>
            <a:r>
              <a:rPr>
                <a:solidFill>
                  <a:srgbClr val="4070A0"/>
                </a:solidFill>
                <a:latin typeface="Courier"/>
              </a:rPr>
              <a:t>:</a:t>
            </a:r>
            <a:r>
              <a:rPr>
                <a:solidFill>
                  <a:srgbClr val="40A070"/>
                </a:solidFill>
                <a:latin typeface="Courier"/>
              </a:rPr>
              <a:t>10000000</a:t>
            </a:r>
            <a:br/>
            <a:r>
              <a:rPr>
                <a:latin typeface="Courier"/>
              </a:rPr>
              <a:t>tall</a:t>
            </a:r>
            <a:r>
              <a:rPr>
                <a:solidFill>
                  <a:srgbClr val="4070A0"/>
                </a:solidFill>
                <a:latin typeface="Courier"/>
              </a:rPr>
              <a:t>+</a:t>
            </a:r>
            <a:r>
              <a:rPr>
                <a:solidFill>
                  <a:srgbClr val="40A070"/>
                </a:solidFill>
                <a:latin typeface="Courier"/>
              </a:rPr>
              <a:t>1</a:t>
            </a:r>
            <a:br/>
            <a:r>
              <a:rPr>
                <a:solidFill>
                  <a:srgbClr val="06287E"/>
                </a:solidFill>
                <a:latin typeface="Courier"/>
              </a:rPr>
              <a:t>rm</a:t>
            </a:r>
            <a:r>
              <a:rPr>
                <a:latin typeface="Courier"/>
              </a:rPr>
              <a:t>(tall)</a:t>
            </a:r>
          </a:p>
        </p:txBody>
      </p:sp>
    </p:spTree>
  </p:cSl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Flere ressurser:</a:t>
            </a:r>
          </a:p>
        </p:txBody>
      </p:sp>
      <p:sp>
        <p:nvSpPr>
          <p:cNvPr id="3" name="Content Placeholder 2"/>
          <p:cNvSpPr>
            <a:spLocks noGrp="1"/>
          </p:cNvSpPr>
          <p:nvPr>
            <p:ph idx="1"/>
          </p:nvPr>
        </p:nvSpPr>
        <p:spPr/>
        <p:txBody>
          <a:bodyPr/>
          <a:lstStyle/>
          <a:p>
            <a:pPr lvl="0"/>
            <a:r>
              <a:rPr/>
              <a:t>Rstudio har mange </a:t>
            </a:r>
            <a:r>
              <a:rPr>
                <a:hlinkClick r:id="rId2"/>
              </a:rPr>
              <a:t>cheat sheets</a:t>
            </a:r>
            <a:r>
              <a:rPr/>
              <a:t> som er nyttige</a:t>
            </a:r>
          </a:p>
          <a:p>
            <a:pPr lvl="0"/>
            <a:r>
              <a:rPr>
                <a:hlinkClick r:id="rId3"/>
              </a:rPr>
              <a:t>Tidyverse</a:t>
            </a:r>
            <a:r>
              <a:rPr/>
              <a:t> har mye dokumentasjon og innføringer</a:t>
            </a:r>
          </a:p>
          <a:p>
            <a:pPr lvl="0"/>
            <a:r>
              <a:rPr/>
              <a:t>Hver enkelt pakke har også egne innføringer. For eksempel </a:t>
            </a:r>
            <a:r>
              <a:rPr>
                <a:hlinkClick r:id="rId4"/>
              </a:rPr>
              <a:t>dplyr</a:t>
            </a:r>
            <a:r>
              <a:rPr/>
              <a:t> og </a:t>
            </a:r>
            <a:r>
              <a:rPr>
                <a:hlinkClick r:id="rId5"/>
              </a:rPr>
              <a:t>purrr</a:t>
            </a:r>
          </a:p>
          <a:p>
            <a:pPr lvl="0"/>
            <a:r>
              <a:rPr>
                <a:hlinkClick r:id="rId6"/>
              </a:rPr>
              <a:t>R for data science</a:t>
            </a:r>
            <a:r>
              <a:rPr/>
              <a:t> er skrevet av folkene bak tidyverse og ligger ute gratis</a:t>
            </a:r>
          </a:p>
        </p:txBody>
      </p:sp>
    </p:spTree>
  </p:cSl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data.table</a:t>
            </a:r>
          </a:p>
        </p:txBody>
      </p:sp>
      <p:sp>
        <p:nvSpPr>
          <p:cNvPr id="3" name="Content Placeholder 2"/>
          <p:cNvSpPr>
            <a:spLocks noGrp="1"/>
          </p:cNvSpPr>
          <p:nvPr>
            <p:ph idx="1"/>
          </p:nvPr>
        </p:nvSpPr>
        <p:spPr/>
        <p:txBody>
          <a:bodyPr/>
          <a:lstStyle/>
          <a:p>
            <a:pPr lvl="0"/>
            <a:r>
              <a:rPr/>
              <a:t>Noen ganger kommer tidyverse til kort. </a:t>
            </a:r>
            <a:r>
              <a:rPr>
                <a:hlinkClick r:id="rId2"/>
              </a:rPr>
              <a:t>data.table</a:t>
            </a:r>
            <a:r>
              <a:rPr/>
              <a:t> er en pakke som gjør det enkelt å jobbe med store datasett (dvs. registerdata)</a:t>
            </a:r>
          </a:p>
          <a:p>
            <a:pPr lvl="0"/>
            <a:r>
              <a:rPr/>
              <a:t>Heldigvis kan man bruke tidyverse-syntax med </a:t>
            </a:r>
            <a:r>
              <a:rPr i="1"/>
              <a:t>data.table</a:t>
            </a:r>
            <a:r>
              <a:rPr/>
              <a:t> hvis man bruker </a:t>
            </a:r>
            <a:r>
              <a:rPr>
                <a:hlinkClick r:id="rId3"/>
              </a:rPr>
              <a:t>dtplyr</a:t>
            </a:r>
            <a:r>
              <a:rPr/>
              <a:t> eller </a:t>
            </a:r>
            <a:r>
              <a:rPr>
                <a:hlinkClick r:id="rId4"/>
              </a:rPr>
              <a:t>tidytable</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Til høyre:</a:t>
            </a:r>
          </a:p>
          <a:p>
            <a:pPr lvl="0" indent="-457200" marL="457200">
              <a:buAutoNum startAt="3" type="arabicPeriod"/>
            </a:pPr>
            <a:r>
              <a:rPr/>
              <a:t>Øverst til høyre er det flere ulike faner men </a:t>
            </a:r>
            <a:r>
              <a:rPr i="1"/>
              <a:t>Environment</a:t>
            </a:r>
            <a:r>
              <a:rPr/>
              <a:t> er viktigst. Environment viser hvilke objekter dere har laget. For eksempel tabeller.</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457200" marL="457200">
              <a:buAutoNum startAt="4" type="arabicPeriod"/>
            </a:pPr>
            <a:r>
              <a:rPr/>
              <a:t>Nederst til høyre er det også flere faner:</a:t>
            </a:r>
          </a:p>
          <a:p>
            <a:pPr lvl="1" indent="-457200" marL="914400">
              <a:buAutoNum type="arabicPeriod"/>
            </a:pPr>
            <a:r>
              <a:rPr/>
              <a:t>Filer viser mappa dere er i (ikke sikkert det er mappa R forholder seg til)</a:t>
            </a:r>
          </a:p>
          <a:p>
            <a:pPr lvl="1" indent="-457200" marL="914400">
              <a:buAutoNum type="arabicPeriod"/>
            </a:pPr>
            <a:r>
              <a:rPr/>
              <a:t>Plot viser figurene dere har laget.</a:t>
            </a:r>
          </a:p>
          <a:p>
            <a:pPr lvl="1" indent="-457200" marL="914400">
              <a:buAutoNum type="arabicPeriod"/>
            </a:pPr>
            <a:r>
              <a:rPr/>
              <a:t>Packages viser alle pakkene dere har.</a:t>
            </a:r>
          </a:p>
          <a:p>
            <a:pPr lvl="1" indent="-457200" marL="914400">
              <a:buAutoNum type="arabicPeriod"/>
            </a:pPr>
            <a:r>
              <a:rPr/>
              <a:t>Help viser hjelpedokumenter</a:t>
            </a:r>
          </a:p>
          <a:p>
            <a:pPr lvl="1" indent="-457200" marL="914400">
              <a:buAutoNum type="arabicPeriod"/>
            </a:pPr>
            <a:r>
              <a:rPr/>
              <a:t>Viewer viser tabeller fra noen pakker</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Hvordan løse problemene som oppstår?</a:t>
            </a:r>
          </a:p>
        </p:txBody>
      </p:sp>
      <p:sp>
        <p:nvSpPr>
          <p:cNvPr id="3" name="Content Placeholder 2"/>
          <p:cNvSpPr>
            <a:spLocks noGrp="1"/>
          </p:cNvSpPr>
          <p:nvPr>
            <p:ph idx="1"/>
          </p:nvPr>
        </p:nvSpPr>
        <p:spPr/>
        <p:txBody>
          <a:bodyPr/>
          <a:lstStyle/>
          <a:p>
            <a:pPr lvl="0"/>
            <a:r>
              <a:rPr/>
              <a:t>Parentesfeil (på med brillene!)</a:t>
            </a:r>
          </a:p>
          <a:p>
            <a:pPr lvl="0"/>
            <a:r>
              <a:rPr/>
              <a:t>Kjøre enkeltelementer (merk og ctrl enter)</a:t>
            </a:r>
          </a:p>
          <a:p>
            <a:pPr lvl="1"/>
            <a:r>
              <a:rPr/>
              <a:t>Begynn innerst (vanlig R) eller øverst (tidyverse og pipe)</a:t>
            </a:r>
          </a:p>
          <a:p>
            <a:pPr lvl="0"/>
            <a:r>
              <a:rPr/>
              <a:t>Ignorere feilmeldinger i blant, ofte bedre å undersøke koden enn å prøve å forstå..</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Rstudio er best med prosjekter</a:t>
            </a:r>
          </a:p>
        </p:txBody>
      </p:sp>
      <p:sp>
        <p:nvSpPr>
          <p:cNvPr id="3" name="Content Placeholder 2"/>
          <p:cNvSpPr>
            <a:spLocks noGrp="1"/>
          </p:cNvSpPr>
          <p:nvPr>
            <p:ph idx="1"/>
          </p:nvPr>
        </p:nvSpPr>
        <p:spPr/>
        <p:txBody>
          <a:bodyPr/>
          <a:lstStyle/>
          <a:p>
            <a:pPr lvl="0"/>
            <a:r>
              <a:rPr/>
              <a:t>Prosjekter gjør det lettere å laste inn filer</a:t>
            </a:r>
          </a:p>
          <a:p>
            <a:pPr lvl="0"/>
            <a:r>
              <a:rPr/>
              <a:t>Prosjekter samler koden i en mappe</a:t>
            </a:r>
          </a:p>
          <a:p>
            <a:pPr lvl="0"/>
            <a:r>
              <a:rPr/>
              <a:t>Prosjekter kan åpnes og man hopper tilbake til der man var</a:t>
            </a:r>
          </a:p>
          <a:p>
            <a:pPr lvl="0"/>
            <a:r>
              <a:rPr/>
              <a:t>Prosjekter ligger </a:t>
            </a:r>
            <a:r>
              <a:rPr i="1"/>
              <a:t>helt øverst til høyre</a:t>
            </a:r>
          </a:p>
          <a:p>
            <a:pPr lvl="0"/>
            <a:r>
              <a:rPr b="1"/>
              <a:t>Oppgave:</a:t>
            </a:r>
            <a:r>
              <a:rPr/>
              <a:t> </a:t>
            </a:r>
            <a:r>
              <a:rPr i="1"/>
              <a:t>Lage prosjekt</a:t>
            </a:r>
          </a:p>
        </p:txBody>
      </p:sp>
    </p:spTree>
  </p:cSld>
</p:sld>
</file>

<file path=ppt/theme/theme1.xml><?xml version="1.0" encoding="utf-8"?>
<a:theme xmlns:a="http://schemas.openxmlformats.org/drawingml/2006/main" name="ISF-mal-test6">
  <a:themeElements>
    <a:clrScheme name="Diagram fempunkt">
      <a:dk1>
        <a:srgbClr val="000000"/>
      </a:dk1>
      <a:lt1>
        <a:sysClr val="window" lastClr="FFFFFF"/>
      </a:lt1>
      <a:dk2>
        <a:srgbClr val="000000"/>
      </a:dk2>
      <a:lt2>
        <a:srgbClr val="EEECE1"/>
      </a:lt2>
      <a:accent1>
        <a:srgbClr val="373C82"/>
      </a:accent1>
      <a:accent2>
        <a:srgbClr val="5EAACC"/>
      </a:accent2>
      <a:accent3>
        <a:srgbClr val="FFC000"/>
      </a:accent3>
      <a:accent4>
        <a:srgbClr val="ED7D31"/>
      </a:accent4>
      <a:accent5>
        <a:srgbClr val="DA0000"/>
      </a:accent5>
      <a:accent6>
        <a:srgbClr val="A6A6A6"/>
      </a:accent6>
      <a:hlink>
        <a:srgbClr val="3F54E0"/>
      </a:hlink>
      <a:folHlink>
        <a:srgbClr val="3F54E0"/>
      </a:folHlink>
    </a:clrScheme>
    <a:fontScheme name="Egendefinert 1">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36000" rIns="216000" bIns="36000" rtlCol="0">
        <a:spAutoFit/>
      </a:bodyPr>
      <a:lstStyle>
        <a:defPPr>
          <a:lnSpc>
            <a:spcPct val="130000"/>
          </a:lnSpc>
          <a:spcBef>
            <a:spcPts val="1000"/>
          </a:spcBef>
          <a:defRPr sz="1600" b="1" dirty="0">
            <a:solidFill>
              <a:schemeClr val="tx1"/>
            </a:solidFill>
            <a:latin typeface="+mj-lt"/>
          </a:defRPr>
        </a:defPPr>
      </a:lstStyle>
    </a:txDef>
  </a:objectDefaults>
  <a:extraClrSchemeLst/>
  <a:extLst>
    <a:ext uri="{05A4C25C-085E-4340-85A3-A5531E510DB2}">
      <thm15:themeFamily xmlns:thm15="http://schemas.microsoft.com/office/thememl/2012/main" name="pp-mal-isf-270919.potx [Skrivebeskyttet]" id="{D2E8468D-4122-41A7-9C88-E52338C8E541}" vid="{D12C882C-ADB0-4265-A9F6-7CD9B00CBF6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44890</TotalTime>
  <Words>0</Words>
  <Application>Microsoft Office PowerPoint</Application>
  <PresentationFormat>Skjermfremvisning (16:9)</PresentationFormat>
  <Paragraphs>0</Paragraphs>
  <Slides>2</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2</vt:i4>
      </vt:variant>
    </vt:vector>
  </HeadingPairs>
  <TitlesOfParts>
    <vt:vector size="9" baseType="lpstr">
      <vt:lpstr>Arial</vt:lpstr>
      <vt:lpstr>Calibri</vt:lpstr>
      <vt:lpstr>Georgia</vt:lpstr>
      <vt:lpstr>Roboto Slab</vt:lpstr>
      <vt:lpstr>Verdana</vt:lpstr>
      <vt:lpstr>Wingdings</vt:lpstr>
      <vt:lpstr>ISF-mal-test6</vt:lpstr>
      <vt:lpstr>PowerPoint-presentasjon</vt:lpstr>
      <vt:lpstr>PowerPoint-presentasjon</vt:lpstr>
    </vt:vector>
  </TitlesOfParts>
  <Company>Universitetet i Oslo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R-kurs 1: Hvordan komme igang med R</dc:title>
  <dc:creator/>
  <cp:keywords/>
  <dc:description>Denne posten er slidene til et veldig kort kurs jeg holdt på ISF for nybegynnere i R. Jeg har ikke skrevet ut kurset, så dette er bare punktene fra presentasjonen jeg brukte og koden i chunkene.</dc:description>
  <dcterms:created xsi:type="dcterms:W3CDTF">2022-09-19T08:30:10Z</dcterms:created>
  <dcterms:modified xsi:type="dcterms:W3CDTF">2022-09-19T08:30:10Z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ategories">
    <vt:lpwstr/>
  </property>
  <property fmtid="{D5CDD505-2E9C-101B-9397-08002B2CF9AE}" pid="3" name="date">
    <vt:lpwstr>2022-09-19</vt:lpwstr>
  </property>
  <property fmtid="{D5CDD505-2E9C-101B-9397-08002B2CF9AE}" pid="4" name="output">
    <vt:lpwstr/>
  </property>
</Properties>
</file>